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382" r:id="rId5"/>
    <p:sldId id="608" r:id="rId6"/>
    <p:sldId id="610" r:id="rId7"/>
    <p:sldId id="611" r:id="rId8"/>
    <p:sldId id="612" r:id="rId9"/>
    <p:sldId id="613" r:id="rId10"/>
    <p:sldId id="614" r:id="rId11"/>
    <p:sldId id="615" r:id="rId12"/>
    <p:sldId id="616" r:id="rId13"/>
    <p:sldId id="617" r:id="rId14"/>
    <p:sldId id="618" r:id="rId15"/>
    <p:sldId id="619" r:id="rId16"/>
    <p:sldId id="620" r:id="rId17"/>
    <p:sldId id="621" r:id="rId18"/>
    <p:sldId id="622" r:id="rId19"/>
    <p:sldId id="623" r:id="rId20"/>
    <p:sldId id="624" r:id="rId21"/>
    <p:sldId id="625" r:id="rId22"/>
    <p:sldId id="626" r:id="rId23"/>
    <p:sldId id="627" r:id="rId24"/>
    <p:sldId id="628" r:id="rId25"/>
    <p:sldId id="629" r:id="rId26"/>
    <p:sldId id="630" r:id="rId27"/>
    <p:sldId id="631" r:id="rId28"/>
    <p:sldId id="632" r:id="rId29"/>
    <p:sldId id="63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659" userDrawn="1">
          <p15:clr>
            <a:srgbClr val="A4A3A4"/>
          </p15:clr>
        </p15:guide>
        <p15:guide id="3" pos="7287" userDrawn="1">
          <p15:clr>
            <a:srgbClr val="A4A3A4"/>
          </p15:clr>
        </p15:guide>
        <p15:guide id="4" orient="horz" pos="3045" userDrawn="1">
          <p15:clr>
            <a:srgbClr val="A4A3A4"/>
          </p15:clr>
        </p15:guide>
        <p15:guide id="6" pos="4520" userDrawn="1">
          <p15:clr>
            <a:srgbClr val="A4A3A4"/>
          </p15:clr>
        </p15:guide>
        <p15:guide id="8" orient="horz" pos="368" userDrawn="1">
          <p15:clr>
            <a:srgbClr val="A4A3A4"/>
          </p15:clr>
        </p15:guide>
        <p15:guide id="9" pos="642" userDrawn="1">
          <p15:clr>
            <a:srgbClr val="A4A3A4"/>
          </p15:clr>
        </p15:guide>
        <p15:guide id="11" pos="6017" userDrawn="1">
          <p15:clr>
            <a:srgbClr val="A4A3A4"/>
          </p15:clr>
        </p15:guide>
        <p15:guide id="12" pos="2955" userDrawn="1">
          <p15:clr>
            <a:srgbClr val="A4A3A4"/>
          </p15:clr>
        </p15:guide>
        <p15:guide id="13" orient="horz" pos="686" userDrawn="1">
          <p15:clr>
            <a:srgbClr val="A4A3A4"/>
          </p15:clr>
        </p15:guide>
        <p15:guide id="14" pos="529" userDrawn="1">
          <p15:clr>
            <a:srgbClr val="A4A3A4"/>
          </p15:clr>
        </p15:guide>
        <p15:guide id="15" orient="horz" pos="4088" userDrawn="1">
          <p15:clr>
            <a:srgbClr val="A4A3A4"/>
          </p15:clr>
        </p15:guide>
        <p15:guide id="16" orient="horz" pos="1275" userDrawn="1">
          <p15:clr>
            <a:srgbClr val="A4A3A4"/>
          </p15:clr>
        </p15:guide>
        <p15:guide id="17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6761D99-80D6-BC0E-E311-548398254BCD}" name="Andres Felipe Ocampo Quiceno" initials="AFOQ" userId="Andres Felipe Ocampo Quiceno" providerId="None"/>
  <p188:author id="{DBA0F0B3-885B-9ED8-9AB1-FB99292BB538}" name="Andres Felipe Ocampo Quiceno" initials="AFOQ" userId="S::1143835519@icesi.edu.co::8ca54b6e-971d-484a-9055-651a87997b9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7E1"/>
    <a:srgbClr val="5B922B"/>
    <a:srgbClr val="B5E8FF"/>
    <a:srgbClr val="B4E1F1"/>
    <a:srgbClr val="34446E"/>
    <a:srgbClr val="00AABD"/>
    <a:srgbClr val="82BA26"/>
    <a:srgbClr val="EA5B38"/>
    <a:srgbClr val="94CAF3"/>
    <a:srgbClr val="002C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04" autoAdjust="0"/>
    <p:restoredTop sz="96327" autoAdjust="0"/>
  </p:normalViewPr>
  <p:slideViewPr>
    <p:cSldViewPr snapToGrid="0">
      <p:cViewPr varScale="1">
        <p:scale>
          <a:sx n="114" d="100"/>
          <a:sy n="114" d="100"/>
        </p:scale>
        <p:origin x="996" y="102"/>
      </p:cViewPr>
      <p:guideLst>
        <p:guide pos="3659"/>
        <p:guide pos="7287"/>
        <p:guide orient="horz" pos="3045"/>
        <p:guide pos="4520"/>
        <p:guide orient="horz" pos="368"/>
        <p:guide pos="642"/>
        <p:guide pos="6017"/>
        <p:guide pos="2955"/>
        <p:guide orient="horz" pos="686"/>
        <p:guide pos="529"/>
        <p:guide orient="horz" pos="4088"/>
        <p:guide orient="horz" pos="1275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296"/>
    </p:cViewPr>
  </p:sorterViewPr>
  <p:notesViewPr>
    <p:cSldViewPr snapToGrid="0">
      <p:cViewPr varScale="1">
        <p:scale>
          <a:sx n="146" d="100"/>
          <a:sy n="146" d="100"/>
        </p:scale>
        <p:origin x="46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7828D19-AFDA-BFAA-5673-207AF7E5C5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DC616E5-8C72-69A9-8478-FDEE5669F8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232EC-1BE2-4A04-8B83-BFC5601140B3}" type="datetimeFigureOut">
              <a:rPr lang="es-ES" smtClean="0"/>
              <a:t>01/08/2024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429C413-3C8B-C268-249C-D36CF7FDA7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7ED210-89AA-3E99-9960-E97CCACE90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22C69-D9B4-4BE8-9346-1C076032FFF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4468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E507C-8858-4C89-8159-FFA19C580029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DE7B6-2070-49AA-AE58-D9C9A76A8A9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17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ree, outdoor, sky, bushes&#10;&#10;Description automatically generated">
            <a:extLst>
              <a:ext uri="{FF2B5EF4-FFF2-40B4-BE49-F238E27FC236}">
                <a16:creationId xmlns:a16="http://schemas.microsoft.com/office/drawing/2014/main" id="{DDD3B1AD-A5AC-F44C-83C3-F649D54CD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2" r="1637"/>
          <a:stretch/>
        </p:blipFill>
        <p:spPr>
          <a:xfrm>
            <a:off x="0" y="0"/>
            <a:ext cx="12328071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3FA92A-8E39-9E44-83EC-657B859A6353}"/>
              </a:ext>
            </a:extLst>
          </p:cNvPr>
          <p:cNvSpPr/>
          <p:nvPr userDrawn="1"/>
        </p:nvSpPr>
        <p:spPr>
          <a:xfrm rot="16200000">
            <a:off x="2724751" y="-2724749"/>
            <a:ext cx="6878570" cy="12328071"/>
          </a:xfrm>
          <a:prstGeom prst="roundRect">
            <a:avLst>
              <a:gd name="adj" fmla="val 0"/>
            </a:avLst>
          </a:prstGeom>
          <a:gradFill>
            <a:gsLst>
              <a:gs pos="25000">
                <a:schemeClr val="accent2"/>
              </a:gs>
              <a:gs pos="72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AD6F8-0D84-064D-AFC9-96B0ECB347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9175" y="1954999"/>
            <a:ext cx="2582550" cy="55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6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93657-0C76-0843-8542-B3B47A558D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307283"/>
            <a:ext cx="1541392" cy="3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4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D2C3FB-EF1C-5F4E-AB18-3A58EF16A3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307283"/>
            <a:ext cx="1541392" cy="3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38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raporta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D2C3FB-EF1C-5F4E-AB18-3A58EF16A3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307283"/>
            <a:ext cx="1541392" cy="3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39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raporta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D2C3FB-EF1C-5F4E-AB18-3A58EF16A3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307283"/>
            <a:ext cx="1541392" cy="3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03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raporta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D2C3FB-EF1C-5F4E-AB18-3A58EF16A3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307283"/>
            <a:ext cx="1541392" cy="3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4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37F4F-3C43-D34A-A8A2-CF212F01BF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307284"/>
            <a:ext cx="1541392" cy="330801"/>
          </a:xfrm>
          <a:prstGeom prst="rect">
            <a:avLst/>
          </a:prstGeom>
        </p:spPr>
      </p:pic>
      <p:sp>
        <p:nvSpPr>
          <p:cNvPr id="5" name="Rounded Rectangle 26">
            <a:extLst>
              <a:ext uri="{FF2B5EF4-FFF2-40B4-BE49-F238E27FC236}">
                <a16:creationId xmlns:a16="http://schemas.microsoft.com/office/drawing/2014/main" id="{1FB4502F-F224-6B42-A39C-720D69B22BD5}"/>
              </a:ext>
            </a:extLst>
          </p:cNvPr>
          <p:cNvSpPr/>
          <p:nvPr userDrawn="1"/>
        </p:nvSpPr>
        <p:spPr>
          <a:xfrm flipV="1">
            <a:off x="0" y="3274779"/>
            <a:ext cx="12192000" cy="3583221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935445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37F4F-3C43-D34A-A8A2-CF212F01BF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307284"/>
            <a:ext cx="1541392" cy="330801"/>
          </a:xfrm>
          <a:prstGeom prst="rect">
            <a:avLst/>
          </a:prstGeom>
        </p:spPr>
      </p:pic>
      <p:sp>
        <p:nvSpPr>
          <p:cNvPr id="7" name="Rounded Rectangle 26">
            <a:extLst>
              <a:ext uri="{FF2B5EF4-FFF2-40B4-BE49-F238E27FC236}">
                <a16:creationId xmlns:a16="http://schemas.microsoft.com/office/drawing/2014/main" id="{1EDB8B43-2928-0444-9480-56B012ADD2B3}"/>
              </a:ext>
            </a:extLst>
          </p:cNvPr>
          <p:cNvSpPr/>
          <p:nvPr userDrawn="1"/>
        </p:nvSpPr>
        <p:spPr>
          <a:xfrm flipV="1">
            <a:off x="0" y="3274779"/>
            <a:ext cx="12192000" cy="3583221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066637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37F4F-3C43-D34A-A8A2-CF212F01BF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307284"/>
            <a:ext cx="1541392" cy="330801"/>
          </a:xfrm>
          <a:prstGeom prst="rect">
            <a:avLst/>
          </a:prstGeom>
        </p:spPr>
      </p:pic>
      <p:sp>
        <p:nvSpPr>
          <p:cNvPr id="7" name="Rounded Rectangle 26">
            <a:extLst>
              <a:ext uri="{FF2B5EF4-FFF2-40B4-BE49-F238E27FC236}">
                <a16:creationId xmlns:a16="http://schemas.microsoft.com/office/drawing/2014/main" id="{D9737356-C99F-7146-AB42-723C664E14E5}"/>
              </a:ext>
            </a:extLst>
          </p:cNvPr>
          <p:cNvSpPr/>
          <p:nvPr userDrawn="1"/>
        </p:nvSpPr>
        <p:spPr>
          <a:xfrm flipV="1">
            <a:off x="0" y="3274779"/>
            <a:ext cx="12192000" cy="358322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7312670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37F4F-3C43-D34A-A8A2-CF212F01BF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307284"/>
            <a:ext cx="1541392" cy="330801"/>
          </a:xfrm>
          <a:prstGeom prst="rect">
            <a:avLst/>
          </a:prstGeom>
        </p:spPr>
      </p:pic>
      <p:sp>
        <p:nvSpPr>
          <p:cNvPr id="7" name="Rounded Rectangle 26">
            <a:extLst>
              <a:ext uri="{FF2B5EF4-FFF2-40B4-BE49-F238E27FC236}">
                <a16:creationId xmlns:a16="http://schemas.microsoft.com/office/drawing/2014/main" id="{18CA141E-6507-C44B-B977-E05ACF9AD064}"/>
              </a:ext>
            </a:extLst>
          </p:cNvPr>
          <p:cNvSpPr/>
          <p:nvPr userDrawn="1"/>
        </p:nvSpPr>
        <p:spPr>
          <a:xfrm flipV="1">
            <a:off x="0" y="3274779"/>
            <a:ext cx="12192000" cy="3583221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408227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37F4F-3C43-D34A-A8A2-CF212F01BF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307284"/>
            <a:ext cx="1541392" cy="3308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27339C-594D-C84D-84F1-410E4D80504A}"/>
              </a:ext>
            </a:extLst>
          </p:cNvPr>
          <p:cNvSpPr/>
          <p:nvPr userDrawn="1"/>
        </p:nvSpPr>
        <p:spPr>
          <a:xfrm>
            <a:off x="-9306" y="5013325"/>
            <a:ext cx="12201305" cy="18446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645E033A-1F4A-B54C-90F7-BE1984DCCB78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12694" y="941696"/>
            <a:ext cx="11166612" cy="3862316"/>
          </a:xfrm>
          <a:prstGeom prst="roundRect">
            <a:avLst>
              <a:gd name="adj" fmla="val 4653"/>
            </a:avLst>
          </a:prstGeom>
          <a:noFill/>
        </p:spPr>
        <p:txBody>
          <a:bodyPr/>
          <a:lstStyle/>
          <a:p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274221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uilding with trees and bushes in front of it&#10;&#10;Description automatically generated with low confidence">
            <a:extLst>
              <a:ext uri="{FF2B5EF4-FFF2-40B4-BE49-F238E27FC236}">
                <a16:creationId xmlns:a16="http://schemas.microsoft.com/office/drawing/2014/main" id="{02A72F67-4CAE-3A4A-BD1B-1F0A20853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9" r="8362" b="12544"/>
          <a:stretch/>
        </p:blipFill>
        <p:spPr>
          <a:xfrm flipH="1">
            <a:off x="141034" y="0"/>
            <a:ext cx="10831765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B91DA21-BF02-9245-AFCF-75EE60D70D83}"/>
              </a:ext>
            </a:extLst>
          </p:cNvPr>
          <p:cNvSpPr/>
          <p:nvPr userDrawn="1"/>
        </p:nvSpPr>
        <p:spPr>
          <a:xfrm rot="16200000">
            <a:off x="6622762" y="1288774"/>
            <a:ext cx="6857998" cy="4280454"/>
          </a:xfrm>
          <a:prstGeom prst="rect">
            <a:avLst/>
          </a:prstGeom>
          <a:gradFill flip="none" rotWithShape="1">
            <a:gsLst>
              <a:gs pos="6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9952B0A-4CB3-1E45-A01F-69D491ED9A89}"/>
              </a:ext>
            </a:extLst>
          </p:cNvPr>
          <p:cNvSpPr/>
          <p:nvPr userDrawn="1"/>
        </p:nvSpPr>
        <p:spPr>
          <a:xfrm rot="5400000">
            <a:off x="2662342" y="-2671646"/>
            <a:ext cx="6857997" cy="12201295"/>
          </a:xfrm>
          <a:prstGeom prst="roundRect">
            <a:avLst>
              <a:gd name="adj" fmla="val 0"/>
            </a:avLst>
          </a:prstGeom>
          <a:gradFill>
            <a:gsLst>
              <a:gs pos="98000">
                <a:schemeClr val="accent4"/>
              </a:gs>
              <a:gs pos="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6" name="Round Same Side Corner Rectangle 18">
            <a:extLst>
              <a:ext uri="{FF2B5EF4-FFF2-40B4-BE49-F238E27FC236}">
                <a16:creationId xmlns:a16="http://schemas.microsoft.com/office/drawing/2014/main" id="{2940C25C-7639-1940-A669-C65FF3A3CB87}"/>
              </a:ext>
            </a:extLst>
          </p:cNvPr>
          <p:cNvSpPr/>
          <p:nvPr userDrawn="1"/>
        </p:nvSpPr>
        <p:spPr>
          <a:xfrm rot="5400000">
            <a:off x="-3287604" y="3278294"/>
            <a:ext cx="6858002" cy="3014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495A54-A92B-374C-819C-DEE9F8983E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74862" y="1796839"/>
            <a:ext cx="2582551" cy="55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50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37F4F-3C43-D34A-A8A2-CF212F01BF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307284"/>
            <a:ext cx="1541392" cy="3308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27339C-594D-C84D-84F1-410E4D80504A}"/>
              </a:ext>
            </a:extLst>
          </p:cNvPr>
          <p:cNvSpPr/>
          <p:nvPr userDrawn="1"/>
        </p:nvSpPr>
        <p:spPr>
          <a:xfrm>
            <a:off x="-9306" y="5013325"/>
            <a:ext cx="12201305" cy="18446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5" name="Chart Placeholder 8">
            <a:extLst>
              <a:ext uri="{FF2B5EF4-FFF2-40B4-BE49-F238E27FC236}">
                <a16:creationId xmlns:a16="http://schemas.microsoft.com/office/drawing/2014/main" id="{D2F4E26E-364C-9E48-9BCA-7BD266BDF0F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12694" y="941696"/>
            <a:ext cx="11166612" cy="3862316"/>
          </a:xfrm>
          <a:prstGeom prst="roundRect">
            <a:avLst>
              <a:gd name="adj" fmla="val 4653"/>
            </a:avLst>
          </a:prstGeom>
          <a:noFill/>
        </p:spPr>
        <p:txBody>
          <a:bodyPr/>
          <a:lstStyle/>
          <a:p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161435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37F4F-3C43-D34A-A8A2-CF212F01BF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307284"/>
            <a:ext cx="1541392" cy="3308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27339C-594D-C84D-84F1-410E4D80504A}"/>
              </a:ext>
            </a:extLst>
          </p:cNvPr>
          <p:cNvSpPr/>
          <p:nvPr userDrawn="1"/>
        </p:nvSpPr>
        <p:spPr>
          <a:xfrm>
            <a:off x="-9306" y="5013325"/>
            <a:ext cx="12201305" cy="1844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5" name="Chart Placeholder 8">
            <a:extLst>
              <a:ext uri="{FF2B5EF4-FFF2-40B4-BE49-F238E27FC236}">
                <a16:creationId xmlns:a16="http://schemas.microsoft.com/office/drawing/2014/main" id="{6FC995A3-A4DD-4348-B7DA-803AA323043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12694" y="941696"/>
            <a:ext cx="11166612" cy="3862316"/>
          </a:xfrm>
          <a:prstGeom prst="roundRect">
            <a:avLst>
              <a:gd name="adj" fmla="val 4653"/>
            </a:avLst>
          </a:prstGeom>
          <a:noFill/>
        </p:spPr>
        <p:txBody>
          <a:bodyPr/>
          <a:lstStyle/>
          <a:p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996964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37F4F-3C43-D34A-A8A2-CF212F01BF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307284"/>
            <a:ext cx="1541392" cy="3308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27339C-594D-C84D-84F1-410E4D80504A}"/>
              </a:ext>
            </a:extLst>
          </p:cNvPr>
          <p:cNvSpPr/>
          <p:nvPr userDrawn="1"/>
        </p:nvSpPr>
        <p:spPr>
          <a:xfrm>
            <a:off x="-9306" y="5013325"/>
            <a:ext cx="12201305" cy="18446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5" name="Chart Placeholder 8">
            <a:extLst>
              <a:ext uri="{FF2B5EF4-FFF2-40B4-BE49-F238E27FC236}">
                <a16:creationId xmlns:a16="http://schemas.microsoft.com/office/drawing/2014/main" id="{C6381A7B-E634-8D4C-ABD7-EE746F5B522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12694" y="941696"/>
            <a:ext cx="11166612" cy="3862316"/>
          </a:xfrm>
          <a:prstGeom prst="roundRect">
            <a:avLst>
              <a:gd name="adj" fmla="val 4653"/>
            </a:avLst>
          </a:prstGeom>
          <a:noFill/>
        </p:spPr>
        <p:txBody>
          <a:bodyPr/>
          <a:lstStyle/>
          <a:p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057286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27339C-594D-C84D-84F1-410E4D80504A}"/>
              </a:ext>
            </a:extLst>
          </p:cNvPr>
          <p:cNvSpPr/>
          <p:nvPr userDrawn="1"/>
        </p:nvSpPr>
        <p:spPr>
          <a:xfrm>
            <a:off x="-9306" y="0"/>
            <a:ext cx="12201305" cy="18446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5" name="Chart Placeholder 8">
            <a:extLst>
              <a:ext uri="{FF2B5EF4-FFF2-40B4-BE49-F238E27FC236}">
                <a16:creationId xmlns:a16="http://schemas.microsoft.com/office/drawing/2014/main" id="{6FC995A3-A4DD-4348-B7DA-803AA323043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12694" y="2095474"/>
            <a:ext cx="11166612" cy="3862316"/>
          </a:xfrm>
          <a:prstGeom prst="roundRect">
            <a:avLst>
              <a:gd name="adj" fmla="val 4653"/>
            </a:avLst>
          </a:prstGeom>
          <a:noFill/>
        </p:spPr>
        <p:txBody>
          <a:bodyPr/>
          <a:lstStyle/>
          <a:p>
            <a:endParaRPr lang="en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47752-A4D1-6342-9AA0-4AF18F3F5B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301" y="6208589"/>
            <a:ext cx="1541392" cy="3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286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27339C-594D-C84D-84F1-410E4D80504A}"/>
              </a:ext>
            </a:extLst>
          </p:cNvPr>
          <p:cNvSpPr/>
          <p:nvPr userDrawn="1"/>
        </p:nvSpPr>
        <p:spPr>
          <a:xfrm>
            <a:off x="-9306" y="0"/>
            <a:ext cx="12201305" cy="18446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5" name="Chart Placeholder 8">
            <a:extLst>
              <a:ext uri="{FF2B5EF4-FFF2-40B4-BE49-F238E27FC236}">
                <a16:creationId xmlns:a16="http://schemas.microsoft.com/office/drawing/2014/main" id="{6FC995A3-A4DD-4348-B7DA-803AA323043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12694" y="2095474"/>
            <a:ext cx="11166612" cy="3862316"/>
          </a:xfrm>
          <a:prstGeom prst="roundRect">
            <a:avLst>
              <a:gd name="adj" fmla="val 4653"/>
            </a:avLst>
          </a:prstGeom>
          <a:noFill/>
        </p:spPr>
        <p:txBody>
          <a:bodyPr/>
          <a:lstStyle/>
          <a:p>
            <a:endParaRPr lang="en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47752-A4D1-6342-9AA0-4AF18F3F5B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301" y="6208589"/>
            <a:ext cx="1541392" cy="3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910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27339C-594D-C84D-84F1-410E4D80504A}"/>
              </a:ext>
            </a:extLst>
          </p:cNvPr>
          <p:cNvSpPr/>
          <p:nvPr userDrawn="1"/>
        </p:nvSpPr>
        <p:spPr>
          <a:xfrm>
            <a:off x="-9306" y="0"/>
            <a:ext cx="12201305" cy="18446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5" name="Chart Placeholder 8">
            <a:extLst>
              <a:ext uri="{FF2B5EF4-FFF2-40B4-BE49-F238E27FC236}">
                <a16:creationId xmlns:a16="http://schemas.microsoft.com/office/drawing/2014/main" id="{6FC995A3-A4DD-4348-B7DA-803AA323043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12694" y="2095474"/>
            <a:ext cx="11166612" cy="3862316"/>
          </a:xfrm>
          <a:prstGeom prst="roundRect">
            <a:avLst>
              <a:gd name="adj" fmla="val 4653"/>
            </a:avLst>
          </a:prstGeom>
          <a:noFill/>
        </p:spPr>
        <p:txBody>
          <a:bodyPr/>
          <a:lstStyle/>
          <a:p>
            <a:endParaRPr lang="en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47752-A4D1-6342-9AA0-4AF18F3F5B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301" y="6208589"/>
            <a:ext cx="1541392" cy="3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21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27339C-594D-C84D-84F1-410E4D80504A}"/>
              </a:ext>
            </a:extLst>
          </p:cNvPr>
          <p:cNvSpPr/>
          <p:nvPr userDrawn="1"/>
        </p:nvSpPr>
        <p:spPr>
          <a:xfrm>
            <a:off x="-9306" y="0"/>
            <a:ext cx="12201305" cy="1844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5" name="Chart Placeholder 8">
            <a:extLst>
              <a:ext uri="{FF2B5EF4-FFF2-40B4-BE49-F238E27FC236}">
                <a16:creationId xmlns:a16="http://schemas.microsoft.com/office/drawing/2014/main" id="{6FC995A3-A4DD-4348-B7DA-803AA323043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12694" y="2095474"/>
            <a:ext cx="11166612" cy="3862316"/>
          </a:xfrm>
          <a:prstGeom prst="roundRect">
            <a:avLst>
              <a:gd name="adj" fmla="val 4653"/>
            </a:avLst>
          </a:prstGeom>
          <a:noFill/>
        </p:spPr>
        <p:txBody>
          <a:bodyPr/>
          <a:lstStyle/>
          <a:p>
            <a:endParaRPr lang="en-C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47752-A4D1-6342-9AA0-4AF18F3F5B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301" y="6208589"/>
            <a:ext cx="1541392" cy="3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869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37F4F-3C43-D34A-A8A2-CF212F01BF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307284"/>
            <a:ext cx="1541392" cy="330801"/>
          </a:xfrm>
          <a:prstGeom prst="rect">
            <a:avLst/>
          </a:prstGeom>
        </p:spPr>
      </p:pic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A0B28D6A-396E-CE4C-96EB-0DFB94E89A89}"/>
              </a:ext>
            </a:extLst>
          </p:cNvPr>
          <p:cNvSpPr/>
          <p:nvPr userDrawn="1"/>
        </p:nvSpPr>
        <p:spPr>
          <a:xfrm rot="5400000" flipH="1">
            <a:off x="-526296" y="526292"/>
            <a:ext cx="6858001" cy="5805415"/>
          </a:xfrm>
          <a:prstGeom prst="round2SameRect">
            <a:avLst>
              <a:gd name="adj1" fmla="val 2562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4783933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37F4F-3C43-D34A-A8A2-CF212F01BF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307284"/>
            <a:ext cx="1541392" cy="330801"/>
          </a:xfrm>
          <a:prstGeom prst="rect">
            <a:avLst/>
          </a:prstGeom>
        </p:spPr>
      </p:pic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A0B28D6A-396E-CE4C-96EB-0DFB94E89A89}"/>
              </a:ext>
            </a:extLst>
          </p:cNvPr>
          <p:cNvSpPr/>
          <p:nvPr userDrawn="1"/>
        </p:nvSpPr>
        <p:spPr>
          <a:xfrm rot="5400000" flipH="1">
            <a:off x="-526296" y="526292"/>
            <a:ext cx="6858001" cy="5805415"/>
          </a:xfrm>
          <a:prstGeom prst="round2SameRect">
            <a:avLst>
              <a:gd name="adj1" fmla="val 2562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3127097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37F4F-3C43-D34A-A8A2-CF212F01BF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307284"/>
            <a:ext cx="1541392" cy="330801"/>
          </a:xfrm>
          <a:prstGeom prst="rect">
            <a:avLst/>
          </a:prstGeom>
        </p:spPr>
      </p:pic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A0B28D6A-396E-CE4C-96EB-0DFB94E89A89}"/>
              </a:ext>
            </a:extLst>
          </p:cNvPr>
          <p:cNvSpPr/>
          <p:nvPr userDrawn="1"/>
        </p:nvSpPr>
        <p:spPr>
          <a:xfrm rot="5400000" flipH="1">
            <a:off x="-526296" y="526292"/>
            <a:ext cx="6858001" cy="5805415"/>
          </a:xfrm>
          <a:prstGeom prst="round2SameRect">
            <a:avLst>
              <a:gd name="adj1" fmla="val 2562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72665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uilding with trees and bushes in front of it&#10;&#10;Description automatically generated with low confidence">
            <a:extLst>
              <a:ext uri="{FF2B5EF4-FFF2-40B4-BE49-F238E27FC236}">
                <a16:creationId xmlns:a16="http://schemas.microsoft.com/office/drawing/2014/main" id="{02A72F67-4CAE-3A4A-BD1B-1F0A20853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9" r="8362" b="12544"/>
          <a:stretch/>
        </p:blipFill>
        <p:spPr>
          <a:xfrm flipH="1">
            <a:off x="141034" y="0"/>
            <a:ext cx="1083176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1E55CF-CB4A-AD45-9C8B-D61E4EEC2CD2}"/>
              </a:ext>
            </a:extLst>
          </p:cNvPr>
          <p:cNvSpPr/>
          <p:nvPr userDrawn="1"/>
        </p:nvSpPr>
        <p:spPr>
          <a:xfrm rot="16200000">
            <a:off x="6622776" y="1288774"/>
            <a:ext cx="6857998" cy="4280454"/>
          </a:xfrm>
          <a:prstGeom prst="rect">
            <a:avLst/>
          </a:prstGeom>
          <a:gradFill flip="none" rotWithShape="1">
            <a:gsLst>
              <a:gs pos="63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A118609-6309-AC4F-BE2A-FB8FA1810B4E}"/>
              </a:ext>
            </a:extLst>
          </p:cNvPr>
          <p:cNvSpPr/>
          <p:nvPr userDrawn="1"/>
        </p:nvSpPr>
        <p:spPr>
          <a:xfrm rot="5400000">
            <a:off x="2667003" y="-2666999"/>
            <a:ext cx="6857997" cy="12192006"/>
          </a:xfrm>
          <a:prstGeom prst="roundRect">
            <a:avLst>
              <a:gd name="adj" fmla="val 0"/>
            </a:avLst>
          </a:prstGeom>
          <a:gradFill>
            <a:gsLst>
              <a:gs pos="98000">
                <a:schemeClr val="accent2"/>
              </a:gs>
              <a:gs pos="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CAC86F-3F18-A846-8CE0-20B8BB93AD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71458" y="1796839"/>
            <a:ext cx="2582550" cy="554246"/>
          </a:xfrm>
          <a:prstGeom prst="rect">
            <a:avLst/>
          </a:prstGeom>
        </p:spPr>
      </p:pic>
      <p:sp>
        <p:nvSpPr>
          <p:cNvPr id="10" name="Round Same Side Corner Rectangle 18">
            <a:extLst>
              <a:ext uri="{FF2B5EF4-FFF2-40B4-BE49-F238E27FC236}">
                <a16:creationId xmlns:a16="http://schemas.microsoft.com/office/drawing/2014/main" id="{0E24FB8F-5C74-3E4F-B93D-8D072E0760B0}"/>
              </a:ext>
            </a:extLst>
          </p:cNvPr>
          <p:cNvSpPr/>
          <p:nvPr userDrawn="1"/>
        </p:nvSpPr>
        <p:spPr>
          <a:xfrm rot="5400000">
            <a:off x="-3287604" y="3278294"/>
            <a:ext cx="6858002" cy="3014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6014459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37F4F-3C43-D34A-A8A2-CF212F01BF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307284"/>
            <a:ext cx="1541392" cy="330801"/>
          </a:xfrm>
          <a:prstGeom prst="rect">
            <a:avLst/>
          </a:prstGeom>
        </p:spPr>
      </p:pic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A0B28D6A-396E-CE4C-96EB-0DFB94E89A89}"/>
              </a:ext>
            </a:extLst>
          </p:cNvPr>
          <p:cNvSpPr/>
          <p:nvPr userDrawn="1"/>
        </p:nvSpPr>
        <p:spPr>
          <a:xfrm rot="5400000" flipH="1">
            <a:off x="-526296" y="526292"/>
            <a:ext cx="6858001" cy="5805415"/>
          </a:xfrm>
          <a:prstGeom prst="round2SameRect">
            <a:avLst>
              <a:gd name="adj1" fmla="val 2562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1188898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37F4F-3C43-D34A-A8A2-CF212F01BF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307284"/>
            <a:ext cx="1541392" cy="330801"/>
          </a:xfrm>
          <a:prstGeom prst="rect">
            <a:avLst/>
          </a:prstGeom>
        </p:spPr>
      </p:pic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A0B28D6A-396E-CE4C-96EB-0DFB94E89A89}"/>
              </a:ext>
            </a:extLst>
          </p:cNvPr>
          <p:cNvSpPr/>
          <p:nvPr userDrawn="1"/>
        </p:nvSpPr>
        <p:spPr>
          <a:xfrm rot="5400000" flipH="1">
            <a:off x="-526296" y="526292"/>
            <a:ext cx="6858001" cy="5805415"/>
          </a:xfrm>
          <a:prstGeom prst="round2SameRect">
            <a:avLst>
              <a:gd name="adj1" fmla="val 256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7000943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CBEE7B81-CA30-DF4A-9BEA-B0313412EA5C}"/>
              </a:ext>
            </a:extLst>
          </p:cNvPr>
          <p:cNvSpPr/>
          <p:nvPr userDrawn="1"/>
        </p:nvSpPr>
        <p:spPr>
          <a:xfrm rot="16200000" flipH="1">
            <a:off x="5571310" y="237309"/>
            <a:ext cx="6858000" cy="6383385"/>
          </a:xfrm>
          <a:prstGeom prst="round2SameRect">
            <a:avLst>
              <a:gd name="adj1" fmla="val 1996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344AA5-3374-0447-ACA8-F48871319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301" y="6208589"/>
            <a:ext cx="1541392" cy="3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369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CBEE7B81-CA30-DF4A-9BEA-B0313412EA5C}"/>
              </a:ext>
            </a:extLst>
          </p:cNvPr>
          <p:cNvSpPr/>
          <p:nvPr userDrawn="1"/>
        </p:nvSpPr>
        <p:spPr>
          <a:xfrm rot="16200000" flipH="1">
            <a:off x="5571310" y="237309"/>
            <a:ext cx="6858000" cy="6383385"/>
          </a:xfrm>
          <a:prstGeom prst="round2SameRect">
            <a:avLst>
              <a:gd name="adj1" fmla="val 1996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7BC925-9350-EF48-BB55-A71586A7BD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301" y="6208589"/>
            <a:ext cx="1541392" cy="3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22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CBEE7B81-CA30-DF4A-9BEA-B0313412EA5C}"/>
              </a:ext>
            </a:extLst>
          </p:cNvPr>
          <p:cNvSpPr/>
          <p:nvPr userDrawn="1"/>
        </p:nvSpPr>
        <p:spPr>
          <a:xfrm rot="16200000" flipH="1">
            <a:off x="5571310" y="237309"/>
            <a:ext cx="6858000" cy="6383385"/>
          </a:xfrm>
          <a:prstGeom prst="round2SameRect">
            <a:avLst>
              <a:gd name="adj1" fmla="val 1996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8C6E5-495C-E847-9773-377CC853B8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301" y="6208589"/>
            <a:ext cx="1541392" cy="3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474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CBEE7B81-CA30-DF4A-9BEA-B0313412EA5C}"/>
              </a:ext>
            </a:extLst>
          </p:cNvPr>
          <p:cNvSpPr/>
          <p:nvPr userDrawn="1"/>
        </p:nvSpPr>
        <p:spPr>
          <a:xfrm rot="16200000" flipH="1">
            <a:off x="5571310" y="237309"/>
            <a:ext cx="6858000" cy="6383385"/>
          </a:xfrm>
          <a:prstGeom prst="round2SameRect">
            <a:avLst>
              <a:gd name="adj1" fmla="val 1996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F18C8-8F7E-C849-9570-17D0191E85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301" y="6208589"/>
            <a:ext cx="1541392" cy="3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413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CBEE7B81-CA30-DF4A-9BEA-B0313412EA5C}"/>
              </a:ext>
            </a:extLst>
          </p:cNvPr>
          <p:cNvSpPr/>
          <p:nvPr userDrawn="1"/>
        </p:nvSpPr>
        <p:spPr>
          <a:xfrm rot="16200000" flipH="1">
            <a:off x="5571310" y="237309"/>
            <a:ext cx="6858000" cy="6383385"/>
          </a:xfrm>
          <a:prstGeom prst="round2SameRect">
            <a:avLst>
              <a:gd name="adj1" fmla="val 1996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7BBEF-2092-FB48-8E36-510C225CC8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301" y="6208589"/>
            <a:ext cx="1541392" cy="3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043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37F4F-3C43-D34A-A8A2-CF212F01BF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307284"/>
            <a:ext cx="1541392" cy="330801"/>
          </a:xfrm>
          <a:prstGeom prst="rect">
            <a:avLst/>
          </a:prstGeom>
        </p:spPr>
      </p:pic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518A056D-8314-FA47-873A-F55721AB2A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18365" y="0"/>
            <a:ext cx="6743737" cy="6858000"/>
          </a:xfrm>
          <a:prstGeom prst="roundRect">
            <a:avLst>
              <a:gd name="adj" fmla="val 2428"/>
            </a:avLst>
          </a:prstGeom>
          <a:solidFill>
            <a:schemeClr val="bg2"/>
          </a:solidFill>
        </p:spPr>
        <p:txBody>
          <a:bodyPr/>
          <a:lstStyle/>
          <a:p>
            <a:endParaRPr lang="en-CO"/>
          </a:p>
        </p:txBody>
      </p:sp>
      <p:sp>
        <p:nvSpPr>
          <p:cNvPr id="7" name="Round Same Side Corner Rectangle 18">
            <a:extLst>
              <a:ext uri="{FF2B5EF4-FFF2-40B4-BE49-F238E27FC236}">
                <a16:creationId xmlns:a16="http://schemas.microsoft.com/office/drawing/2014/main" id="{9FFBC702-0785-7245-B9BF-6CC72A9C4870}"/>
              </a:ext>
            </a:extLst>
          </p:cNvPr>
          <p:cNvSpPr/>
          <p:nvPr userDrawn="1"/>
        </p:nvSpPr>
        <p:spPr>
          <a:xfrm rot="5400000">
            <a:off x="-3392134" y="3173764"/>
            <a:ext cx="6858002" cy="51046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9801546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37F4F-3C43-D34A-A8A2-CF212F01BF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307284"/>
            <a:ext cx="1541392" cy="330801"/>
          </a:xfrm>
          <a:prstGeom prst="rect">
            <a:avLst/>
          </a:prstGeom>
        </p:spPr>
      </p:pic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518A056D-8314-FA47-873A-F55721AB2A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1020" y="0"/>
            <a:ext cx="5656038" cy="6858000"/>
          </a:xfrm>
          <a:prstGeom prst="roundRect">
            <a:avLst>
              <a:gd name="adj" fmla="val 2428"/>
            </a:avLst>
          </a:prstGeom>
          <a:solidFill>
            <a:schemeClr val="bg2"/>
          </a:solidFill>
        </p:spPr>
        <p:txBody>
          <a:bodyPr/>
          <a:lstStyle/>
          <a:p>
            <a:endParaRPr lang="en-CO"/>
          </a:p>
        </p:txBody>
      </p:sp>
      <p:sp>
        <p:nvSpPr>
          <p:cNvPr id="7" name="Round Same Side Corner Rectangle 18">
            <a:extLst>
              <a:ext uri="{FF2B5EF4-FFF2-40B4-BE49-F238E27FC236}">
                <a16:creationId xmlns:a16="http://schemas.microsoft.com/office/drawing/2014/main" id="{9FFBC702-0785-7245-B9BF-6CC72A9C4870}"/>
              </a:ext>
            </a:extLst>
          </p:cNvPr>
          <p:cNvSpPr/>
          <p:nvPr userDrawn="1"/>
        </p:nvSpPr>
        <p:spPr>
          <a:xfrm rot="5400000">
            <a:off x="-3287604" y="3278294"/>
            <a:ext cx="6858002" cy="3014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156528-1E2E-7C4A-A6B3-A90A37A1AA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505" y="307284"/>
            <a:ext cx="1541392" cy="3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869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swimming pool outside of a building&#10;&#10;Description automatically generated with medium confidence">
            <a:extLst>
              <a:ext uri="{FF2B5EF4-FFF2-40B4-BE49-F238E27FC236}">
                <a16:creationId xmlns:a16="http://schemas.microsoft.com/office/drawing/2014/main" id="{48030848-22DF-9C4D-AF53-59724FA3D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" t="28933" r="3518" b="16427"/>
          <a:stretch/>
        </p:blipFill>
        <p:spPr>
          <a:xfrm>
            <a:off x="-18632" y="-1"/>
            <a:ext cx="12210631" cy="3368935"/>
          </a:xfrm>
          <a:prstGeom prst="roundRect">
            <a:avLst>
              <a:gd name="adj" fmla="val 0"/>
            </a:avLst>
          </a:prstGeom>
        </p:spPr>
      </p:pic>
      <p:sp>
        <p:nvSpPr>
          <p:cNvPr id="5" name="Rounded Rectangle 28">
            <a:extLst>
              <a:ext uri="{FF2B5EF4-FFF2-40B4-BE49-F238E27FC236}">
                <a16:creationId xmlns:a16="http://schemas.microsoft.com/office/drawing/2014/main" id="{E839D998-67C0-914D-A315-6EA8E8FC159F}"/>
              </a:ext>
            </a:extLst>
          </p:cNvPr>
          <p:cNvSpPr/>
          <p:nvPr userDrawn="1"/>
        </p:nvSpPr>
        <p:spPr>
          <a:xfrm rot="5400000">
            <a:off x="4402216" y="-4420847"/>
            <a:ext cx="3368931" cy="12210631"/>
          </a:xfrm>
          <a:prstGeom prst="roundRect">
            <a:avLst>
              <a:gd name="adj" fmla="val 0"/>
            </a:avLst>
          </a:prstGeom>
          <a:gradFill>
            <a:gsLst>
              <a:gs pos="94000">
                <a:schemeClr val="accent2"/>
              </a:gs>
              <a:gs pos="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8" name="Round Same Side Corner Rectangle 18">
            <a:extLst>
              <a:ext uri="{FF2B5EF4-FFF2-40B4-BE49-F238E27FC236}">
                <a16:creationId xmlns:a16="http://schemas.microsoft.com/office/drawing/2014/main" id="{EA3C62CF-86F7-D244-8166-76603604153F}"/>
              </a:ext>
            </a:extLst>
          </p:cNvPr>
          <p:cNvSpPr/>
          <p:nvPr userDrawn="1"/>
        </p:nvSpPr>
        <p:spPr>
          <a:xfrm rot="5400000">
            <a:off x="-3287604" y="3278294"/>
            <a:ext cx="6858002" cy="3014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42057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uilding with trees and bushes in front of it&#10;&#10;Description automatically generated with low confidence">
            <a:extLst>
              <a:ext uri="{FF2B5EF4-FFF2-40B4-BE49-F238E27FC236}">
                <a16:creationId xmlns:a16="http://schemas.microsoft.com/office/drawing/2014/main" id="{02A72F67-4CAE-3A4A-BD1B-1F0A20853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9" r="8362" b="12544"/>
          <a:stretch/>
        </p:blipFill>
        <p:spPr>
          <a:xfrm flipH="1">
            <a:off x="141034" y="0"/>
            <a:ext cx="1083176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1E55CF-CB4A-AD45-9C8B-D61E4EEC2CD2}"/>
              </a:ext>
            </a:extLst>
          </p:cNvPr>
          <p:cNvSpPr/>
          <p:nvPr userDrawn="1"/>
        </p:nvSpPr>
        <p:spPr>
          <a:xfrm rot="16200000">
            <a:off x="6622776" y="1288774"/>
            <a:ext cx="6857998" cy="4280454"/>
          </a:xfrm>
          <a:prstGeom prst="rect">
            <a:avLst/>
          </a:prstGeom>
          <a:gradFill flip="none" rotWithShape="1">
            <a:gsLst>
              <a:gs pos="63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D4EAD93-0BAE-3A42-BD92-07A0F5AC4A2F}"/>
              </a:ext>
            </a:extLst>
          </p:cNvPr>
          <p:cNvSpPr/>
          <p:nvPr userDrawn="1"/>
        </p:nvSpPr>
        <p:spPr>
          <a:xfrm rot="5400000">
            <a:off x="2662343" y="-2671668"/>
            <a:ext cx="6857997" cy="12201319"/>
          </a:xfrm>
          <a:prstGeom prst="roundRect">
            <a:avLst>
              <a:gd name="adj" fmla="val 2174"/>
            </a:avLst>
          </a:prstGeom>
          <a:gradFill>
            <a:gsLst>
              <a:gs pos="98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2" name="Round Same Side Corner Rectangle 18">
            <a:extLst>
              <a:ext uri="{FF2B5EF4-FFF2-40B4-BE49-F238E27FC236}">
                <a16:creationId xmlns:a16="http://schemas.microsoft.com/office/drawing/2014/main" id="{D5FDDCFB-5285-064B-8A03-5F48732D39D1}"/>
              </a:ext>
            </a:extLst>
          </p:cNvPr>
          <p:cNvSpPr/>
          <p:nvPr userDrawn="1"/>
        </p:nvSpPr>
        <p:spPr>
          <a:xfrm rot="5400000">
            <a:off x="-3287604" y="3278294"/>
            <a:ext cx="6858002" cy="3014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2AAF03-7BE9-BC43-BB07-A724C742E3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71458" y="1796839"/>
            <a:ext cx="2582550" cy="55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949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swimming pool outside of a building&#10;&#10;Description automatically generated with medium confidence">
            <a:extLst>
              <a:ext uri="{FF2B5EF4-FFF2-40B4-BE49-F238E27FC236}">
                <a16:creationId xmlns:a16="http://schemas.microsoft.com/office/drawing/2014/main" id="{48030848-22DF-9C4D-AF53-59724FA3D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" t="28933" r="3518" b="16427"/>
          <a:stretch/>
        </p:blipFill>
        <p:spPr>
          <a:xfrm>
            <a:off x="-18632" y="-1"/>
            <a:ext cx="12210631" cy="3368935"/>
          </a:xfrm>
          <a:prstGeom prst="roundRect">
            <a:avLst>
              <a:gd name="adj" fmla="val 0"/>
            </a:avLst>
          </a:prstGeom>
        </p:spPr>
      </p:pic>
      <p:sp>
        <p:nvSpPr>
          <p:cNvPr id="5" name="Rounded Rectangle 28">
            <a:extLst>
              <a:ext uri="{FF2B5EF4-FFF2-40B4-BE49-F238E27FC236}">
                <a16:creationId xmlns:a16="http://schemas.microsoft.com/office/drawing/2014/main" id="{E839D998-67C0-914D-A315-6EA8E8FC159F}"/>
              </a:ext>
            </a:extLst>
          </p:cNvPr>
          <p:cNvSpPr/>
          <p:nvPr userDrawn="1"/>
        </p:nvSpPr>
        <p:spPr>
          <a:xfrm rot="5400000">
            <a:off x="4402216" y="-4420847"/>
            <a:ext cx="3368931" cy="12210631"/>
          </a:xfrm>
          <a:prstGeom prst="roundRect">
            <a:avLst>
              <a:gd name="adj" fmla="val 0"/>
            </a:avLst>
          </a:prstGeom>
          <a:gradFill>
            <a:gsLst>
              <a:gs pos="94000">
                <a:schemeClr val="accent2"/>
              </a:gs>
              <a:gs pos="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8" name="Round Same Side Corner Rectangle 18">
            <a:extLst>
              <a:ext uri="{FF2B5EF4-FFF2-40B4-BE49-F238E27FC236}">
                <a16:creationId xmlns:a16="http://schemas.microsoft.com/office/drawing/2014/main" id="{EA3C62CF-86F7-D244-8166-76603604153F}"/>
              </a:ext>
            </a:extLst>
          </p:cNvPr>
          <p:cNvSpPr/>
          <p:nvPr userDrawn="1"/>
        </p:nvSpPr>
        <p:spPr>
          <a:xfrm rot="5400000">
            <a:off x="-3287604" y="3278294"/>
            <a:ext cx="6858002" cy="3014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5614815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tree, grass, umbrella&#10;&#10;Description automatically generated">
            <a:extLst>
              <a:ext uri="{FF2B5EF4-FFF2-40B4-BE49-F238E27FC236}">
                <a16:creationId xmlns:a16="http://schemas.microsoft.com/office/drawing/2014/main" id="{BA5E4ADB-A40B-A242-A875-8CA2966CA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84" b="25012"/>
          <a:stretch/>
        </p:blipFill>
        <p:spPr>
          <a:xfrm>
            <a:off x="0" y="-1"/>
            <a:ext cx="12192000" cy="2690947"/>
          </a:xfrm>
          <a:prstGeom prst="roundRect">
            <a:avLst>
              <a:gd name="adj" fmla="val 0"/>
            </a:avLst>
          </a:prstGeom>
        </p:spPr>
      </p:pic>
      <p:sp>
        <p:nvSpPr>
          <p:cNvPr id="7" name="Rounded Rectangle 28">
            <a:extLst>
              <a:ext uri="{FF2B5EF4-FFF2-40B4-BE49-F238E27FC236}">
                <a16:creationId xmlns:a16="http://schemas.microsoft.com/office/drawing/2014/main" id="{0AC367A2-FD0E-6641-8B53-CED6A31928D3}"/>
              </a:ext>
            </a:extLst>
          </p:cNvPr>
          <p:cNvSpPr/>
          <p:nvPr userDrawn="1"/>
        </p:nvSpPr>
        <p:spPr>
          <a:xfrm rot="5400000">
            <a:off x="4759834" y="-4750522"/>
            <a:ext cx="2690946" cy="12191997"/>
          </a:xfrm>
          <a:prstGeom prst="roundRect">
            <a:avLst>
              <a:gd name="adj" fmla="val 0"/>
            </a:avLst>
          </a:prstGeom>
          <a:gradFill>
            <a:gsLst>
              <a:gs pos="94000">
                <a:schemeClr val="accent2"/>
              </a:gs>
              <a:gs pos="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8" name="Round Same Side Corner Rectangle 18">
            <a:extLst>
              <a:ext uri="{FF2B5EF4-FFF2-40B4-BE49-F238E27FC236}">
                <a16:creationId xmlns:a16="http://schemas.microsoft.com/office/drawing/2014/main" id="{EA3C62CF-86F7-D244-8166-76603604153F}"/>
              </a:ext>
            </a:extLst>
          </p:cNvPr>
          <p:cNvSpPr/>
          <p:nvPr userDrawn="1"/>
        </p:nvSpPr>
        <p:spPr>
          <a:xfrm rot="5400000">
            <a:off x="-3287604" y="3278294"/>
            <a:ext cx="6858002" cy="3014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2854840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ree, outdoor, plant, garden&#10;&#10;Description automatically generated">
            <a:extLst>
              <a:ext uri="{FF2B5EF4-FFF2-40B4-BE49-F238E27FC236}">
                <a16:creationId xmlns:a16="http://schemas.microsoft.com/office/drawing/2014/main" id="{E953F2CC-1BFA-0F4F-B467-F01ADB6F65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" t="26133" r="295" b="30085"/>
          <a:stretch/>
        </p:blipFill>
        <p:spPr>
          <a:xfrm>
            <a:off x="0" y="0"/>
            <a:ext cx="12192000" cy="2690945"/>
          </a:xfrm>
          <a:prstGeom prst="roundRect">
            <a:avLst>
              <a:gd name="adj" fmla="val 0"/>
            </a:avLst>
          </a:prstGeom>
        </p:spPr>
      </p:pic>
      <p:sp>
        <p:nvSpPr>
          <p:cNvPr id="7" name="Rounded Rectangle 28">
            <a:extLst>
              <a:ext uri="{FF2B5EF4-FFF2-40B4-BE49-F238E27FC236}">
                <a16:creationId xmlns:a16="http://schemas.microsoft.com/office/drawing/2014/main" id="{0AC367A2-FD0E-6641-8B53-CED6A31928D3}"/>
              </a:ext>
            </a:extLst>
          </p:cNvPr>
          <p:cNvSpPr/>
          <p:nvPr userDrawn="1"/>
        </p:nvSpPr>
        <p:spPr>
          <a:xfrm rot="5400000">
            <a:off x="4759834" y="-4750522"/>
            <a:ext cx="2690946" cy="12191997"/>
          </a:xfrm>
          <a:prstGeom prst="roundRect">
            <a:avLst>
              <a:gd name="adj" fmla="val 0"/>
            </a:avLst>
          </a:prstGeom>
          <a:gradFill>
            <a:gsLst>
              <a:gs pos="94000">
                <a:schemeClr val="accent4"/>
              </a:gs>
              <a:gs pos="0">
                <a:schemeClr val="accent4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8" name="Round Same Side Corner Rectangle 18">
            <a:extLst>
              <a:ext uri="{FF2B5EF4-FFF2-40B4-BE49-F238E27FC236}">
                <a16:creationId xmlns:a16="http://schemas.microsoft.com/office/drawing/2014/main" id="{EA3C62CF-86F7-D244-8166-76603604153F}"/>
              </a:ext>
            </a:extLst>
          </p:cNvPr>
          <p:cNvSpPr/>
          <p:nvPr userDrawn="1"/>
        </p:nvSpPr>
        <p:spPr>
          <a:xfrm rot="5400000">
            <a:off x="-3287604" y="3278294"/>
            <a:ext cx="6858002" cy="3014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2978730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ree, outdoor, plant, palm&#10;&#10;Description automatically generated">
            <a:extLst>
              <a:ext uri="{FF2B5EF4-FFF2-40B4-BE49-F238E27FC236}">
                <a16:creationId xmlns:a16="http://schemas.microsoft.com/office/drawing/2014/main" id="{C22EE456-80E1-5749-B00D-9B7E72EB5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814" r="-79" b="23341"/>
          <a:stretch/>
        </p:blipFill>
        <p:spPr>
          <a:xfrm>
            <a:off x="-9306" y="0"/>
            <a:ext cx="12201305" cy="3368937"/>
          </a:xfrm>
          <a:prstGeom prst="roundRect">
            <a:avLst>
              <a:gd name="adj" fmla="val 0"/>
            </a:avLst>
          </a:prstGeom>
        </p:spPr>
      </p:pic>
      <p:sp>
        <p:nvSpPr>
          <p:cNvPr id="7" name="Rounded Rectangle 28">
            <a:extLst>
              <a:ext uri="{FF2B5EF4-FFF2-40B4-BE49-F238E27FC236}">
                <a16:creationId xmlns:a16="http://schemas.microsoft.com/office/drawing/2014/main" id="{171AA462-0C87-8144-8833-0E933828E0F4}"/>
              </a:ext>
            </a:extLst>
          </p:cNvPr>
          <p:cNvSpPr/>
          <p:nvPr userDrawn="1"/>
        </p:nvSpPr>
        <p:spPr>
          <a:xfrm rot="5400000">
            <a:off x="4406879" y="-4416186"/>
            <a:ext cx="3368936" cy="12201309"/>
          </a:xfrm>
          <a:prstGeom prst="roundRect">
            <a:avLst>
              <a:gd name="adj" fmla="val 0"/>
            </a:avLst>
          </a:prstGeom>
          <a:gradFill>
            <a:gsLst>
              <a:gs pos="94000">
                <a:schemeClr val="accent4">
                  <a:alpha val="94312"/>
                </a:schemeClr>
              </a:gs>
              <a:gs pos="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8" name="Round Same Side Corner Rectangle 18">
            <a:extLst>
              <a:ext uri="{FF2B5EF4-FFF2-40B4-BE49-F238E27FC236}">
                <a16:creationId xmlns:a16="http://schemas.microsoft.com/office/drawing/2014/main" id="{EA3C62CF-86F7-D244-8166-76603604153F}"/>
              </a:ext>
            </a:extLst>
          </p:cNvPr>
          <p:cNvSpPr/>
          <p:nvPr userDrawn="1"/>
        </p:nvSpPr>
        <p:spPr>
          <a:xfrm rot="5400000">
            <a:off x="-3287604" y="3278294"/>
            <a:ext cx="6858002" cy="3014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871636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E29A56-4F72-E04D-9881-3D404E346B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589867"/>
          </a:xfrm>
          <a:solidFill>
            <a:schemeClr val="bg2"/>
          </a:solidFill>
        </p:spPr>
        <p:txBody>
          <a:bodyPr/>
          <a:lstStyle/>
          <a:p>
            <a:endParaRPr lang="en-C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AF5D31-B449-E14E-BBB6-66585479F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6208589"/>
            <a:ext cx="1541392" cy="3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593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BBB2B2-CE08-D441-9753-988ACEAEA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301" y="6208589"/>
            <a:ext cx="1541392" cy="33080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E29A56-4F72-E04D-9881-3D404E346B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2313"/>
            <a:ext cx="12192000" cy="3589867"/>
          </a:xfrm>
          <a:solidFill>
            <a:schemeClr val="bg2"/>
          </a:solidFill>
        </p:spPr>
        <p:txBody>
          <a:bodyPr/>
          <a:lstStyle/>
          <a:p>
            <a:endParaRPr lang="en-CO"/>
          </a:p>
        </p:txBody>
      </p:sp>
      <p:pic>
        <p:nvPicPr>
          <p:cNvPr id="4" name="Picture 3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7CA9C989-72DB-BD44-AD6D-A17CA9899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" t="38685" r="422" b="15483"/>
          <a:stretch/>
        </p:blipFill>
        <p:spPr>
          <a:xfrm>
            <a:off x="0" y="0"/>
            <a:ext cx="12192000" cy="3732180"/>
          </a:xfrm>
          <a:prstGeom prst="roundRect">
            <a:avLst>
              <a:gd name="adj" fmla="val 0"/>
            </a:avLst>
          </a:prstGeom>
        </p:spPr>
      </p:pic>
      <p:sp>
        <p:nvSpPr>
          <p:cNvPr id="6" name="Rounded Rectangle 28">
            <a:extLst>
              <a:ext uri="{FF2B5EF4-FFF2-40B4-BE49-F238E27FC236}">
                <a16:creationId xmlns:a16="http://schemas.microsoft.com/office/drawing/2014/main" id="{3229E0FE-D377-3547-A998-51B12856CF50}"/>
              </a:ext>
            </a:extLst>
          </p:cNvPr>
          <p:cNvSpPr/>
          <p:nvPr userDrawn="1"/>
        </p:nvSpPr>
        <p:spPr>
          <a:xfrm rot="5400000">
            <a:off x="4229909" y="-4229908"/>
            <a:ext cx="3732181" cy="12192003"/>
          </a:xfrm>
          <a:prstGeom prst="roundRect">
            <a:avLst>
              <a:gd name="adj" fmla="val 0"/>
            </a:avLst>
          </a:prstGeom>
          <a:gradFill>
            <a:gsLst>
              <a:gs pos="93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1478720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preparing, putting&#10;&#10;Description automatically generated">
            <a:extLst>
              <a:ext uri="{FF2B5EF4-FFF2-40B4-BE49-F238E27FC236}">
                <a16:creationId xmlns:a16="http://schemas.microsoft.com/office/drawing/2014/main" id="{546EC45C-3576-C045-AC05-2CEA5086D0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69" r="9080" b="5060"/>
          <a:stretch/>
        </p:blipFill>
        <p:spPr>
          <a:xfrm>
            <a:off x="0" y="-1"/>
            <a:ext cx="12196153" cy="3368932"/>
          </a:xfrm>
          <a:prstGeom prst="roundRect">
            <a:avLst>
              <a:gd name="adj" fmla="val 0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BB2B2-CE08-D441-9753-988ACEAEAD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8301" y="6208589"/>
            <a:ext cx="1541392" cy="330801"/>
          </a:xfrm>
          <a:prstGeom prst="rect">
            <a:avLst/>
          </a:prstGeom>
        </p:spPr>
      </p:pic>
      <p:sp>
        <p:nvSpPr>
          <p:cNvPr id="6" name="Rounded Rectangle 28">
            <a:extLst>
              <a:ext uri="{FF2B5EF4-FFF2-40B4-BE49-F238E27FC236}">
                <a16:creationId xmlns:a16="http://schemas.microsoft.com/office/drawing/2014/main" id="{3229E0FE-D377-3547-A998-51B12856CF50}"/>
              </a:ext>
            </a:extLst>
          </p:cNvPr>
          <p:cNvSpPr/>
          <p:nvPr userDrawn="1"/>
        </p:nvSpPr>
        <p:spPr>
          <a:xfrm rot="5400000">
            <a:off x="4415246" y="-4415247"/>
            <a:ext cx="3361509" cy="12192003"/>
          </a:xfrm>
          <a:prstGeom prst="roundRect">
            <a:avLst>
              <a:gd name="adj" fmla="val 0"/>
            </a:avLst>
          </a:prstGeom>
          <a:gradFill>
            <a:gsLst>
              <a:gs pos="93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34027219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084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37F4F-3C43-D34A-A8A2-CF212F01BF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307284"/>
            <a:ext cx="1541392" cy="3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97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89B726-81A4-9A4A-BEF2-44515FA0EB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505" y="307284"/>
            <a:ext cx="1541392" cy="3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1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BBB2B2-CE08-D441-9753-988ACEAEA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301" y="6208589"/>
            <a:ext cx="1541392" cy="3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05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BBB2B2-CE08-D441-9753-988ACEAEA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6208589"/>
            <a:ext cx="1541392" cy="33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03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acío">
    <p:bg>
      <p:bgPr>
        <a:solidFill>
          <a:srgbClr val="F0E7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37F4F-3C43-D34A-A8A2-CF212F01BF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307284"/>
            <a:ext cx="1541392" cy="330801"/>
          </a:xfrm>
          <a:prstGeom prst="rect">
            <a:avLst/>
          </a:prstGeom>
        </p:spPr>
      </p:pic>
      <p:sp>
        <p:nvSpPr>
          <p:cNvPr id="5" name="Round Same Side Corner Rectangle 18">
            <a:extLst>
              <a:ext uri="{FF2B5EF4-FFF2-40B4-BE49-F238E27FC236}">
                <a16:creationId xmlns:a16="http://schemas.microsoft.com/office/drawing/2014/main" id="{98B4BE78-FF8A-8540-81FA-6B052F76D9A0}"/>
              </a:ext>
            </a:extLst>
          </p:cNvPr>
          <p:cNvSpPr/>
          <p:nvPr userDrawn="1"/>
        </p:nvSpPr>
        <p:spPr>
          <a:xfrm rot="5400000">
            <a:off x="-3287604" y="3278294"/>
            <a:ext cx="6858002" cy="3014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6" name="Chart Placeholder 8">
            <a:extLst>
              <a:ext uri="{FF2B5EF4-FFF2-40B4-BE49-F238E27FC236}">
                <a16:creationId xmlns:a16="http://schemas.microsoft.com/office/drawing/2014/main" id="{C8857F3E-438B-FF44-92DD-CBFAA556D05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14400" y="1811867"/>
            <a:ext cx="10764906" cy="4572000"/>
          </a:xfrm>
          <a:prstGeom prst="roundRect">
            <a:avLst>
              <a:gd name="adj" fmla="val 4653"/>
            </a:avLst>
          </a:prstGeom>
          <a:noFill/>
        </p:spPr>
        <p:txBody>
          <a:bodyPr/>
          <a:lstStyle/>
          <a:p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13582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AA47347-FAEE-E567-C6B1-D56AD9DE4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68616B-7020-7C95-2DFB-E0685CDE8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630096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0" r:id="rId2"/>
    <p:sldLayoutId id="2147483694" r:id="rId3"/>
    <p:sldLayoutId id="2147483695" r:id="rId4"/>
    <p:sldLayoutId id="2147483668" r:id="rId5"/>
    <p:sldLayoutId id="2147483669" r:id="rId6"/>
    <p:sldLayoutId id="2147483671" r:id="rId7"/>
    <p:sldLayoutId id="2147483672" r:id="rId8"/>
    <p:sldLayoutId id="2147483683" r:id="rId9"/>
    <p:sldLayoutId id="2147483664" r:id="rId10"/>
    <p:sldLayoutId id="2147483667" r:id="rId11"/>
    <p:sldLayoutId id="2147483680" r:id="rId12"/>
    <p:sldLayoutId id="2147483681" r:id="rId13"/>
    <p:sldLayoutId id="2147483682" r:id="rId14"/>
    <p:sldLayoutId id="2147483711" r:id="rId15"/>
    <p:sldLayoutId id="2147483712" r:id="rId16"/>
    <p:sldLayoutId id="2147483713" r:id="rId17"/>
    <p:sldLayoutId id="2147483714" r:id="rId18"/>
    <p:sldLayoutId id="2147483684" r:id="rId19"/>
    <p:sldLayoutId id="2147483685" r:id="rId20"/>
    <p:sldLayoutId id="2147483686" r:id="rId21"/>
    <p:sldLayoutId id="2147483687" r:id="rId22"/>
    <p:sldLayoutId id="2147483700" r:id="rId23"/>
    <p:sldLayoutId id="2147483701" r:id="rId24"/>
    <p:sldLayoutId id="2147483702" r:id="rId25"/>
    <p:sldLayoutId id="2147483703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676" r:id="rId37"/>
    <p:sldLayoutId id="2147483677" r:id="rId38"/>
    <p:sldLayoutId id="2147483679" r:id="rId39"/>
    <p:sldLayoutId id="2147483716" r:id="rId40"/>
    <p:sldLayoutId id="2147483715" r:id="rId41"/>
    <p:sldLayoutId id="2147483717" r:id="rId42"/>
    <p:sldLayoutId id="2147483688" r:id="rId43"/>
    <p:sldLayoutId id="2147483697" r:id="rId44"/>
    <p:sldLayoutId id="2147483709" r:id="rId45"/>
    <p:sldLayoutId id="2147483710" r:id="rId46"/>
    <p:sldLayoutId id="2147483696" r:id="rId4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youtube.com/watch?v=ftBkuJHV6GA&amp;ab_channel=KrustyBurger" TargetMode="Externa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youtube.com/watch?v=UOwyFPgjPQ4&amp;list=PLEAE2BCB23A29D7B8&amp;index=3&amp;ab_channel=GBelai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9" r="19179" b="25974"/>
          <a:stretch/>
        </p:blipFill>
        <p:spPr>
          <a:xfrm>
            <a:off x="2333771" y="-13649"/>
            <a:ext cx="9853680" cy="689212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8383BE6-71A0-6649-B818-F7953EDEC075}"/>
              </a:ext>
            </a:extLst>
          </p:cNvPr>
          <p:cNvSpPr/>
          <p:nvPr/>
        </p:nvSpPr>
        <p:spPr>
          <a:xfrm rot="16200000">
            <a:off x="2656716" y="-2663638"/>
            <a:ext cx="6878570" cy="12192001"/>
          </a:xfrm>
          <a:prstGeom prst="roundRect">
            <a:avLst>
              <a:gd name="adj" fmla="val 0"/>
            </a:avLst>
          </a:prstGeom>
          <a:gradFill>
            <a:gsLst>
              <a:gs pos="25000">
                <a:schemeClr val="accent2"/>
              </a:gs>
              <a:gs pos="72000">
                <a:schemeClr val="accent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5" name="Título 6">
            <a:extLst>
              <a:ext uri="{FF2B5EF4-FFF2-40B4-BE49-F238E27FC236}">
                <a16:creationId xmlns:a16="http://schemas.microsoft.com/office/drawing/2014/main" id="{22E4A2C2-FEBC-E744-8A72-0D801CA3D135}"/>
              </a:ext>
            </a:extLst>
          </p:cNvPr>
          <p:cNvSpPr txBox="1">
            <a:spLocks/>
          </p:cNvSpPr>
          <p:nvPr/>
        </p:nvSpPr>
        <p:spPr>
          <a:xfrm>
            <a:off x="970188" y="2846328"/>
            <a:ext cx="6318204" cy="24194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6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6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Lógica Digital</a:t>
            </a:r>
          </a:p>
          <a:p>
            <a:r>
              <a:rPr lang="es-ES" sz="6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s-E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Ing. Juan Esteban Palacios </a:t>
            </a:r>
            <a:r>
              <a:rPr lang="es-ES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M.sC</a:t>
            </a:r>
            <a:endParaRPr lang="es-E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juan.palacios4@u.icesi.edu.co</a:t>
            </a:r>
          </a:p>
          <a:p>
            <a:endParaRPr lang="es-E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9E2C52-478F-4A4B-9250-C18FDE090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1954999"/>
            <a:ext cx="2582550" cy="55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50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197437" y="559031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Elementos digitales en sistemas embebidos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B35A6E-1EFF-4686-9EED-FAAE74091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12" r="12343"/>
          <a:stretch/>
        </p:blipFill>
        <p:spPr>
          <a:xfrm rot="5400000">
            <a:off x="4759736" y="2671537"/>
            <a:ext cx="3104969" cy="228134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DE53D8A-DAB5-4D61-BB97-638A92A22A57}"/>
              </a:ext>
            </a:extLst>
          </p:cNvPr>
          <p:cNvSpPr txBox="1"/>
          <p:nvPr/>
        </p:nvSpPr>
        <p:spPr>
          <a:xfrm>
            <a:off x="2068830" y="5863247"/>
            <a:ext cx="119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prstClr val="black"/>
                </a:solidFill>
                <a:cs typeface="Arial" panose="020B0604020202020204" pitchFamily="34" charset="0"/>
              </a:rPr>
              <a:t>FPGA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90E947B-4CB0-42DF-920B-25AE5F0F615B}"/>
              </a:ext>
            </a:extLst>
          </p:cNvPr>
          <p:cNvSpPr/>
          <p:nvPr/>
        </p:nvSpPr>
        <p:spPr>
          <a:xfrm>
            <a:off x="8798327" y="5863247"/>
            <a:ext cx="3160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dirty="0">
                <a:solidFill>
                  <a:prstClr val="black"/>
                </a:solidFill>
                <a:cs typeface="Arial" panose="020B0604020202020204" pitchFamily="34" charset="0"/>
              </a:rPr>
              <a:t>Micro</a:t>
            </a:r>
            <a:r>
              <a:rPr lang="es-CO" sz="2000" dirty="0"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s-CO" sz="2800" dirty="0">
                <a:solidFill>
                  <a:prstClr val="black"/>
                </a:solidFill>
                <a:cs typeface="Arial" panose="020B0604020202020204" pitchFamily="34" charset="0"/>
              </a:rPr>
              <a:t>controladores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940634-794A-4D39-9207-629FA250E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2" t="27642" r="3730" b="22991"/>
          <a:stretch/>
        </p:blipFill>
        <p:spPr>
          <a:xfrm rot="5400000">
            <a:off x="8654795" y="2798206"/>
            <a:ext cx="3034485" cy="219374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AAFA2A-935A-4181-8D8D-1D70FDA4E0EC}"/>
              </a:ext>
            </a:extLst>
          </p:cNvPr>
          <p:cNvSpPr txBox="1"/>
          <p:nvPr/>
        </p:nvSpPr>
        <p:spPr>
          <a:xfrm>
            <a:off x="5959284" y="5863247"/>
            <a:ext cx="1195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prstClr val="black"/>
                </a:solidFill>
                <a:cs typeface="Arial" panose="020B0604020202020204" pitchFamily="34" charset="0"/>
              </a:rPr>
              <a:t>DSP</a:t>
            </a:r>
            <a:r>
              <a:rPr lang="es-CO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188E289-8E49-4326-9720-E3CA2172A1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62" r="36243"/>
          <a:stretch/>
        </p:blipFill>
        <p:spPr>
          <a:xfrm>
            <a:off x="759746" y="2197013"/>
            <a:ext cx="3661488" cy="316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48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320840" y="164760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Lenguaje de programación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149B650-F55C-4F3A-955C-36FE64728265}"/>
              </a:ext>
            </a:extLst>
          </p:cNvPr>
          <p:cNvSpPr txBox="1"/>
          <p:nvPr/>
        </p:nvSpPr>
        <p:spPr>
          <a:xfrm>
            <a:off x="574646" y="1975160"/>
            <a:ext cx="58597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dirty="0"/>
              <a:t>También conocido como código máquina, se trata del lenguaje que pueden ejecutar los ordenadores y otros sistemas de computación. </a:t>
            </a:r>
          </a:p>
          <a:p>
            <a:pPr algn="just"/>
            <a:endParaRPr lang="es-ES" sz="2400" dirty="0"/>
          </a:p>
          <a:p>
            <a:pPr algn="just"/>
            <a:endParaRPr lang="es-ES" sz="2400" dirty="0"/>
          </a:p>
          <a:p>
            <a:pPr algn="just"/>
            <a:r>
              <a:rPr lang="es-ES" sz="2400" dirty="0"/>
              <a:t>Tiene una importancia fundamental, dado que reúne las instrucciones que recibe una máquina a la hora de llevar los procesos para los que haya sido programada.</a:t>
            </a:r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B268E684-31C9-45B8-9EA8-2E18EE11B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179" y="1586621"/>
            <a:ext cx="3643355" cy="36847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663B419-9EAB-4D77-8798-7FEF1DC7B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795" y="5431570"/>
            <a:ext cx="4626121" cy="126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89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197437" y="559031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Sistema numérico base 10 (Decimal)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C17910-7C41-48F1-996A-AE6FEEF541CE}"/>
              </a:ext>
            </a:extLst>
          </p:cNvPr>
          <p:cNvSpPr txBox="1">
            <a:spLocks/>
          </p:cNvSpPr>
          <p:nvPr/>
        </p:nvSpPr>
        <p:spPr>
          <a:xfrm>
            <a:off x="419322" y="1951947"/>
            <a:ext cx="6417705" cy="4455716"/>
          </a:xfrm>
          <a:prstGeom prst="rect">
            <a:avLst/>
          </a:prstGeo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400" dirty="0">
                <a:solidFill>
                  <a:srgbClr val="2C2F34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Es un sistema de numeración posicional en el que las cantidades son representadas mediante la base aritmética del número diez.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s-ES" sz="2400" dirty="0">
              <a:solidFill>
                <a:srgbClr val="2C2F34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just"/>
            <a:r>
              <a:rPr lang="es-ES" sz="2400" dirty="0">
                <a:solidFill>
                  <a:srgbClr val="2C2F34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Al ser la base el número diez, tendremos la capacidad de construir todas las cifras mediante diez números que son los que conocemos todos. </a:t>
            </a:r>
            <a:r>
              <a:rPr lang="es-ES" sz="2400" b="1" dirty="0">
                <a:solidFill>
                  <a:srgbClr val="2C2F34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0, 1,2 3, 4, 5, 6, 7, 8 y 9</a:t>
            </a:r>
            <a:r>
              <a:rPr lang="es-ES" sz="2400" dirty="0">
                <a:solidFill>
                  <a:srgbClr val="2C2F34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. Estos números se utilizarán para representar la posición de las potencias de 10 en la formación de cualquier número.</a:t>
            </a:r>
          </a:p>
          <a:p>
            <a:endParaRPr lang="es-CO" dirty="0"/>
          </a:p>
          <a:p>
            <a:pPr marL="0" indent="0">
              <a:buFont typeface="Arial" panose="020B0604020202020204" pitchFamily="34" charset="0"/>
              <a:buNone/>
            </a:pP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5578A5-75CB-41CB-936D-D095924DA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634" y="2197013"/>
            <a:ext cx="4811122" cy="343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13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197437" y="559031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Sistema numérico </a:t>
            </a:r>
            <a:b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s-E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4BF9AD2-6E2D-475E-BA82-DA4EE209F3DF}"/>
              </a:ext>
            </a:extLst>
          </p:cNvPr>
          <p:cNvSpPr txBox="1"/>
          <p:nvPr/>
        </p:nvSpPr>
        <p:spPr>
          <a:xfrm>
            <a:off x="868260" y="1878053"/>
            <a:ext cx="110021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b="1" dirty="0"/>
              <a:t>Binario (base 2): </a:t>
            </a:r>
            <a:r>
              <a:rPr lang="es-ES" sz="2400" dirty="0"/>
              <a:t>Se usa en lenguaje de máquina, eso indica que todos los sistemas digitales “hablan” en base binaria, se identifica como base 2 porque cuenta con solamente dos números 0 y 1. Los demás no existen. 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b="1" dirty="0"/>
              <a:t>Octal (base 8): </a:t>
            </a:r>
            <a:r>
              <a:rPr lang="es-ES" sz="2400" dirty="0"/>
              <a:t>Forma eficiente de representar la base binaria, es muy usada para espacios de memoria y permisos de Linux. Cuenta con solo 8 números (0,1,2,3,4,5,6,7).</a:t>
            </a:r>
          </a:p>
          <a:p>
            <a:pPr algn="just"/>
            <a:endParaRPr lang="es-ES" sz="2400" dirty="0"/>
          </a:p>
          <a:p>
            <a:pPr algn="just"/>
            <a:r>
              <a:rPr lang="es-ES" sz="2400" b="1" dirty="0"/>
              <a:t>Hexadecimal (base 16): </a:t>
            </a:r>
            <a:r>
              <a:rPr lang="es-ES" sz="2400" dirty="0"/>
              <a:t>Son usados para representar los colores RGB en HTML y CSS, el uso también en espacios de memorias, direcciones MAC y telecomunicaciones. Cuenta con 16 números (0,1,2,3,4,5,6,7,8,9,A,B,C,D,E,F). </a:t>
            </a:r>
          </a:p>
        </p:txBody>
      </p:sp>
    </p:spTree>
    <p:extLst>
      <p:ext uri="{BB962C8B-B14F-4D97-AF65-F5344CB8AC3E}">
        <p14:creationId xmlns:p14="http://schemas.microsoft.com/office/powerpoint/2010/main" val="1496763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247771" y="136710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Sistema binario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5511445-C450-4AF7-93BE-2A4972EE5EDE}"/>
              </a:ext>
            </a:extLst>
          </p:cNvPr>
          <p:cNvSpPr txBox="1"/>
          <p:nvPr/>
        </p:nvSpPr>
        <p:spPr>
          <a:xfrm>
            <a:off x="616590" y="1490008"/>
            <a:ext cx="668183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200" dirty="0"/>
              <a:t>El sistema binario es un sistema de numeración en el que se utiliza la base aritmética 2. </a:t>
            </a:r>
          </a:p>
          <a:p>
            <a:pPr algn="just"/>
            <a:endParaRPr lang="es-ES" sz="2200" dirty="0"/>
          </a:p>
          <a:p>
            <a:pPr algn="just"/>
            <a:r>
              <a:rPr lang="es-ES" sz="2200" dirty="0"/>
              <a:t>Este sistema es el utilizado por los ordenadores y sistemas digitales de forma interna para realizar absolutamente todos los procesos.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68EFF98-F788-432D-8275-9D38E4713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557" y="1943409"/>
            <a:ext cx="4145639" cy="414563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2412CDC-CE34-4415-A757-A9D297498AF6}"/>
              </a:ext>
            </a:extLst>
          </p:cNvPr>
          <p:cNvSpPr txBox="1"/>
          <p:nvPr/>
        </p:nvSpPr>
        <p:spPr>
          <a:xfrm>
            <a:off x="616590" y="3951100"/>
            <a:ext cx="660495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200" b="1" dirty="0"/>
              <a:t>Bit</a:t>
            </a:r>
            <a:r>
              <a:rPr lang="es-CO" sz="2200" dirty="0"/>
              <a:t>: El bit es un elemento numero del sistema binario, el bit solo tiene dos posibles valores (0) o (1). </a:t>
            </a:r>
          </a:p>
          <a:p>
            <a:pPr algn="just"/>
            <a:endParaRPr lang="es-CO" sz="2200" dirty="0"/>
          </a:p>
          <a:p>
            <a:pPr algn="just"/>
            <a:r>
              <a:rPr lang="es-CO" sz="2200" b="1" dirty="0" err="1"/>
              <a:t>Nibble</a:t>
            </a:r>
            <a:r>
              <a:rPr lang="es-CO" sz="2200" dirty="0"/>
              <a:t>: Es la composición de 4 bits.</a:t>
            </a:r>
          </a:p>
          <a:p>
            <a:pPr algn="just"/>
            <a:endParaRPr lang="es-CO" sz="2200" dirty="0"/>
          </a:p>
          <a:p>
            <a:pPr algn="just"/>
            <a:r>
              <a:rPr lang="es-CO" sz="2200" b="1" dirty="0"/>
              <a:t>Byte</a:t>
            </a:r>
            <a:r>
              <a:rPr lang="es-CO" sz="2200" dirty="0"/>
              <a:t>: Es la composición numérica de 8 bits o dos </a:t>
            </a:r>
            <a:r>
              <a:rPr lang="es-CO" sz="2200" dirty="0" err="1"/>
              <a:t>nibbles</a:t>
            </a:r>
            <a:r>
              <a:rPr lang="es-CO" sz="2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72068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247771" y="394206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Conversión Decimal – Binario </a:t>
            </a:r>
            <a:b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Método 1.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D9BA76-5910-4DF7-ACDB-299D7322E6ED}"/>
              </a:ext>
            </a:extLst>
          </p:cNvPr>
          <p:cNvSpPr txBox="1">
            <a:spLocks/>
          </p:cNvSpPr>
          <p:nvPr/>
        </p:nvSpPr>
        <p:spPr>
          <a:xfrm>
            <a:off x="488704" y="1826175"/>
            <a:ext cx="10730669" cy="826710"/>
          </a:xfrm>
          <a:prstGeom prst="rect">
            <a:avLst/>
          </a:prstGeo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es-ES" sz="2400" dirty="0">
                <a:solidFill>
                  <a:schemeClr val="tx1"/>
                </a:solidFill>
              </a:rPr>
              <a:t>Para hacer la conversión de decimal a binario, se debe hacer divisiones sucesivas entre </a:t>
            </a:r>
            <a:r>
              <a:rPr lang="es-ES" sz="2400" b="1" dirty="0">
                <a:solidFill>
                  <a:schemeClr val="tx1"/>
                </a:solidFill>
              </a:rPr>
              <a:t>2</a:t>
            </a:r>
            <a:r>
              <a:rPr lang="es-ES" sz="2400" dirty="0">
                <a:solidFill>
                  <a:schemeClr val="tx1"/>
                </a:solidFill>
              </a:rPr>
              <a:t> hasta que no sea divisible. </a:t>
            </a:r>
            <a:endParaRPr lang="es-CO" sz="2400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6CDABE-EEB3-496A-842B-398A5C3F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99" y="2841470"/>
            <a:ext cx="5306272" cy="260489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D817443-DD56-44E2-8D93-7C0ABE735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830" y="3187973"/>
            <a:ext cx="3932260" cy="236505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F91554E-9A04-4685-9D0C-B95CC0435098}"/>
              </a:ext>
            </a:extLst>
          </p:cNvPr>
          <p:cNvSpPr txBox="1"/>
          <p:nvPr/>
        </p:nvSpPr>
        <p:spPr>
          <a:xfrm>
            <a:off x="1051799" y="5475767"/>
            <a:ext cx="332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Convertir: 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C452257-CDE7-4AD5-9FAD-856F70EE7848}"/>
                  </a:ext>
                </a:extLst>
              </p:cNvPr>
              <p:cNvSpPr txBox="1"/>
              <p:nvPr/>
            </p:nvSpPr>
            <p:spPr>
              <a:xfrm>
                <a:off x="2108807" y="5970639"/>
                <a:ext cx="19863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CO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128</m:t>
                            </m:r>
                          </m:e>
                        </m:d>
                      </m:e>
                      <m:sub>
                        <m:r>
                          <a:rPr lang="es-E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s-CO" dirty="0">
                    <a:solidFill>
                      <a:srgbClr val="FF0000"/>
                    </a:solidFill>
                  </a:rPr>
                  <a:t> = 1000 0000</a:t>
                </a:r>
                <a:endParaRPr lang="es-CO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C452257-CDE7-4AD5-9FAD-856F70EE7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807" y="5970639"/>
                <a:ext cx="1986378" cy="276999"/>
              </a:xfrm>
              <a:prstGeom prst="rect">
                <a:avLst/>
              </a:prstGeom>
              <a:blipFill>
                <a:blip r:embed="rId4"/>
                <a:stretch>
                  <a:fillRect t="-26087" r="-8896" b="-5217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93547A3-9238-44F2-B543-20F69988BF51}"/>
                  </a:ext>
                </a:extLst>
              </p:cNvPr>
              <p:cNvSpPr txBox="1"/>
              <p:nvPr/>
            </p:nvSpPr>
            <p:spPr>
              <a:xfrm>
                <a:off x="8222195" y="5949615"/>
                <a:ext cx="19639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CO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77</m:t>
                            </m:r>
                          </m:e>
                        </m:d>
                      </m:e>
                      <m:sub>
                        <m:r>
                          <a:rPr lang="es-E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s-CO" dirty="0">
                    <a:solidFill>
                      <a:srgbClr val="FF0000"/>
                    </a:solidFill>
                  </a:rPr>
                  <a:t>  = 0100 0000 </a:t>
                </a:r>
                <a:endParaRPr lang="es-CO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93547A3-9238-44F2-B543-20F69988B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195" y="5949615"/>
                <a:ext cx="1963936" cy="276999"/>
              </a:xfrm>
              <a:prstGeom prst="rect">
                <a:avLst/>
              </a:prstGeom>
              <a:blipFill>
                <a:blip r:embed="rId5"/>
                <a:stretch>
                  <a:fillRect t="-26667" r="-9006" b="-533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678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197437" y="559031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Conversión Decimal – Binario </a:t>
            </a:r>
            <a:b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Método 2.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EC95DC-9F09-4120-9B2A-0BE1C60B3645}"/>
              </a:ext>
            </a:extLst>
          </p:cNvPr>
          <p:cNvSpPr txBox="1">
            <a:spLocks/>
          </p:cNvSpPr>
          <p:nvPr/>
        </p:nvSpPr>
        <p:spPr>
          <a:xfrm>
            <a:off x="957128" y="2057401"/>
            <a:ext cx="10812626" cy="2150268"/>
          </a:xfrm>
          <a:prstGeom prst="rect">
            <a:avLst/>
          </a:prstGeo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es-ES" sz="2000" dirty="0">
                <a:solidFill>
                  <a:schemeClr val="tx1"/>
                </a:solidFill>
              </a:rPr>
              <a:t>En la base 2, cada bit se eleva en la potencia, se van sumando bit a bit hasta obtener el valor.</a:t>
            </a:r>
          </a:p>
          <a:p>
            <a:pPr marL="342900" indent="-342900" algn="just"/>
            <a:r>
              <a:rPr lang="es-ES" sz="2000" dirty="0">
                <a:solidFill>
                  <a:schemeClr val="tx1"/>
                </a:solidFill>
              </a:rPr>
              <a:t> Convertir 106 a Binario </a:t>
            </a:r>
            <a:endParaRPr lang="es-CO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E2D1BA0C-402E-466A-BD6E-1BD0E7E44F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7199806"/>
                  </p:ext>
                </p:extLst>
              </p:nvPr>
            </p:nvGraphicFramePr>
            <p:xfrm>
              <a:off x="3074453" y="3082395"/>
              <a:ext cx="6906760" cy="122597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863345">
                      <a:extLst>
                        <a:ext uri="{9D8B030D-6E8A-4147-A177-3AD203B41FA5}">
                          <a16:colId xmlns:a16="http://schemas.microsoft.com/office/drawing/2014/main" val="3345466340"/>
                        </a:ext>
                      </a:extLst>
                    </a:gridCol>
                    <a:gridCol w="863345">
                      <a:extLst>
                        <a:ext uri="{9D8B030D-6E8A-4147-A177-3AD203B41FA5}">
                          <a16:colId xmlns:a16="http://schemas.microsoft.com/office/drawing/2014/main" val="864566061"/>
                        </a:ext>
                      </a:extLst>
                    </a:gridCol>
                    <a:gridCol w="863345">
                      <a:extLst>
                        <a:ext uri="{9D8B030D-6E8A-4147-A177-3AD203B41FA5}">
                          <a16:colId xmlns:a16="http://schemas.microsoft.com/office/drawing/2014/main" val="1776467641"/>
                        </a:ext>
                      </a:extLst>
                    </a:gridCol>
                    <a:gridCol w="863345">
                      <a:extLst>
                        <a:ext uri="{9D8B030D-6E8A-4147-A177-3AD203B41FA5}">
                          <a16:colId xmlns:a16="http://schemas.microsoft.com/office/drawing/2014/main" val="4152792034"/>
                        </a:ext>
                      </a:extLst>
                    </a:gridCol>
                    <a:gridCol w="863345">
                      <a:extLst>
                        <a:ext uri="{9D8B030D-6E8A-4147-A177-3AD203B41FA5}">
                          <a16:colId xmlns:a16="http://schemas.microsoft.com/office/drawing/2014/main" val="2133816040"/>
                        </a:ext>
                      </a:extLst>
                    </a:gridCol>
                    <a:gridCol w="863345">
                      <a:extLst>
                        <a:ext uri="{9D8B030D-6E8A-4147-A177-3AD203B41FA5}">
                          <a16:colId xmlns:a16="http://schemas.microsoft.com/office/drawing/2014/main" val="4242946702"/>
                        </a:ext>
                      </a:extLst>
                    </a:gridCol>
                    <a:gridCol w="863345">
                      <a:extLst>
                        <a:ext uri="{9D8B030D-6E8A-4147-A177-3AD203B41FA5}">
                          <a16:colId xmlns:a16="http://schemas.microsoft.com/office/drawing/2014/main" val="2423344235"/>
                        </a:ext>
                      </a:extLst>
                    </a:gridCol>
                    <a:gridCol w="863345">
                      <a:extLst>
                        <a:ext uri="{9D8B030D-6E8A-4147-A177-3AD203B41FA5}">
                          <a16:colId xmlns:a16="http://schemas.microsoft.com/office/drawing/2014/main" val="795750842"/>
                        </a:ext>
                      </a:extLst>
                    </a:gridCol>
                  </a:tblGrid>
                  <a:tr h="37444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030219347"/>
                      </a:ext>
                    </a:extLst>
                  </a:tr>
                  <a:tr h="4257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128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64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32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16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8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4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2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1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65512782"/>
                      </a:ext>
                    </a:extLst>
                  </a:tr>
                  <a:tr h="4257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0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s-CO" sz="1800"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s-CO" sz="1800"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0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s-CO" sz="1800"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0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s-CO" sz="1800"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0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6419747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E2D1BA0C-402E-466A-BD6E-1BD0E7E44F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7199806"/>
                  </p:ext>
                </p:extLst>
              </p:nvPr>
            </p:nvGraphicFramePr>
            <p:xfrm>
              <a:off x="3074453" y="3082395"/>
              <a:ext cx="6906760" cy="122597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863345">
                      <a:extLst>
                        <a:ext uri="{9D8B030D-6E8A-4147-A177-3AD203B41FA5}">
                          <a16:colId xmlns:a16="http://schemas.microsoft.com/office/drawing/2014/main" val="3345466340"/>
                        </a:ext>
                      </a:extLst>
                    </a:gridCol>
                    <a:gridCol w="863345">
                      <a:extLst>
                        <a:ext uri="{9D8B030D-6E8A-4147-A177-3AD203B41FA5}">
                          <a16:colId xmlns:a16="http://schemas.microsoft.com/office/drawing/2014/main" val="864566061"/>
                        </a:ext>
                      </a:extLst>
                    </a:gridCol>
                    <a:gridCol w="863345">
                      <a:extLst>
                        <a:ext uri="{9D8B030D-6E8A-4147-A177-3AD203B41FA5}">
                          <a16:colId xmlns:a16="http://schemas.microsoft.com/office/drawing/2014/main" val="1776467641"/>
                        </a:ext>
                      </a:extLst>
                    </a:gridCol>
                    <a:gridCol w="863345">
                      <a:extLst>
                        <a:ext uri="{9D8B030D-6E8A-4147-A177-3AD203B41FA5}">
                          <a16:colId xmlns:a16="http://schemas.microsoft.com/office/drawing/2014/main" val="4152792034"/>
                        </a:ext>
                      </a:extLst>
                    </a:gridCol>
                    <a:gridCol w="863345">
                      <a:extLst>
                        <a:ext uri="{9D8B030D-6E8A-4147-A177-3AD203B41FA5}">
                          <a16:colId xmlns:a16="http://schemas.microsoft.com/office/drawing/2014/main" val="2133816040"/>
                        </a:ext>
                      </a:extLst>
                    </a:gridCol>
                    <a:gridCol w="863345">
                      <a:extLst>
                        <a:ext uri="{9D8B030D-6E8A-4147-A177-3AD203B41FA5}">
                          <a16:colId xmlns:a16="http://schemas.microsoft.com/office/drawing/2014/main" val="4242946702"/>
                        </a:ext>
                      </a:extLst>
                    </a:gridCol>
                    <a:gridCol w="863345">
                      <a:extLst>
                        <a:ext uri="{9D8B030D-6E8A-4147-A177-3AD203B41FA5}">
                          <a16:colId xmlns:a16="http://schemas.microsoft.com/office/drawing/2014/main" val="2423344235"/>
                        </a:ext>
                      </a:extLst>
                    </a:gridCol>
                    <a:gridCol w="863345">
                      <a:extLst>
                        <a:ext uri="{9D8B030D-6E8A-4147-A177-3AD203B41FA5}">
                          <a16:colId xmlns:a16="http://schemas.microsoft.com/office/drawing/2014/main" val="795750842"/>
                        </a:ext>
                      </a:extLst>
                    </a:gridCol>
                  </a:tblGrid>
                  <a:tr h="374443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704" t="-1613" r="-701408" b="-233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0704" t="-1613" r="-601408" b="-233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202128" t="-1613" r="-505674" b="-233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0000" t="-1613" r="-402113" b="-233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0000" t="-1613" r="-302113" b="-233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500000" t="-1613" r="-202113" b="-233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04255" t="-1613" r="-103546" b="-233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99296" t="-1613" r="-2817" b="-233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0219347"/>
                      </a:ext>
                    </a:extLst>
                  </a:tr>
                  <a:tr h="4257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128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64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32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16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8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4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2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1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65512782"/>
                      </a:ext>
                    </a:extLst>
                  </a:tr>
                  <a:tr h="4257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0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s-CO" sz="1800"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s-CO" sz="1800"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0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s-CO" sz="1800"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0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es-CO" sz="1800" dirty="0">
                            <a:solidFill>
                              <a:srgbClr val="FF0000"/>
                            </a:solidFill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0</a:t>
                          </a:r>
                          <a:endParaRPr lang="es-CO" sz="1800" dirty="0">
                            <a:latin typeface="+mn-lt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64197472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5C6B33F1-2162-4497-A147-CE07C83932F6}"/>
              </a:ext>
            </a:extLst>
          </p:cNvPr>
          <p:cNvSpPr txBox="1"/>
          <p:nvPr/>
        </p:nvSpPr>
        <p:spPr>
          <a:xfrm>
            <a:off x="807511" y="4650581"/>
            <a:ext cx="69067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Al ser 128 mayor que 106 se debe poner un </a:t>
            </a:r>
            <a:r>
              <a:rPr lang="es-ES" dirty="0">
                <a:solidFill>
                  <a:srgbClr val="FF0000"/>
                </a:solidFill>
              </a:rPr>
              <a:t>0</a:t>
            </a:r>
            <a:r>
              <a:rPr lang="es-ES" dirty="0"/>
              <a:t> </a:t>
            </a:r>
          </a:p>
          <a:p>
            <a:pPr algn="just"/>
            <a:r>
              <a:rPr lang="es-ES" dirty="0"/>
              <a:t>Al ser 106 mayor a 64 se debe poner un </a:t>
            </a:r>
            <a:r>
              <a:rPr lang="es-ES" dirty="0">
                <a:solidFill>
                  <a:srgbClr val="FF0000"/>
                </a:solidFill>
              </a:rPr>
              <a:t>1</a:t>
            </a:r>
            <a:r>
              <a:rPr lang="es-ES" dirty="0"/>
              <a:t> = 106-64= 42</a:t>
            </a:r>
          </a:p>
          <a:p>
            <a:pPr algn="just"/>
            <a:r>
              <a:rPr lang="es-ES" dirty="0"/>
              <a:t>Al ser 42 mayor a 32 se debe poner un </a:t>
            </a:r>
            <a:r>
              <a:rPr lang="es-ES" dirty="0">
                <a:solidFill>
                  <a:srgbClr val="FF0000"/>
                </a:solidFill>
              </a:rPr>
              <a:t>1</a:t>
            </a:r>
            <a:r>
              <a:rPr lang="es-ES" dirty="0"/>
              <a:t> = 42-32= 10</a:t>
            </a:r>
          </a:p>
          <a:p>
            <a:pPr algn="just"/>
            <a:r>
              <a:rPr lang="es-ES" dirty="0"/>
              <a:t>Al ser 10 menor que 16 se debe poner un </a:t>
            </a:r>
            <a:r>
              <a:rPr lang="es-ES" dirty="0">
                <a:solidFill>
                  <a:srgbClr val="FF0000"/>
                </a:solidFill>
              </a:rPr>
              <a:t>0</a:t>
            </a:r>
            <a:r>
              <a:rPr lang="es-ES" dirty="0"/>
              <a:t> </a:t>
            </a:r>
          </a:p>
          <a:p>
            <a:pPr algn="just"/>
            <a:r>
              <a:rPr lang="es-ES" dirty="0"/>
              <a:t>Al ser 10 mayor que 8 se debe poner un </a:t>
            </a:r>
            <a:r>
              <a:rPr lang="es-ES" dirty="0">
                <a:solidFill>
                  <a:srgbClr val="FF0000"/>
                </a:solidFill>
              </a:rPr>
              <a:t>1</a:t>
            </a:r>
            <a:r>
              <a:rPr lang="es-ES" dirty="0"/>
              <a:t> = 10-8= 2 </a:t>
            </a:r>
          </a:p>
          <a:p>
            <a:pPr algn="just"/>
            <a:r>
              <a:rPr lang="es-ES" dirty="0"/>
              <a:t>Al ser 2 menor a 4 se debe poner un </a:t>
            </a:r>
            <a:r>
              <a:rPr lang="es-ES" dirty="0">
                <a:solidFill>
                  <a:srgbClr val="FF0000"/>
                </a:solidFill>
              </a:rPr>
              <a:t>0</a:t>
            </a:r>
            <a:r>
              <a:rPr lang="es-ES" dirty="0"/>
              <a:t> </a:t>
            </a:r>
          </a:p>
          <a:p>
            <a:pPr algn="just"/>
            <a:r>
              <a:rPr lang="es-ES" dirty="0"/>
              <a:t>Al ser 2 igual a 2 ser debe poner un </a:t>
            </a:r>
            <a:r>
              <a:rPr lang="es-ES" dirty="0">
                <a:solidFill>
                  <a:srgbClr val="FF0000"/>
                </a:solidFill>
              </a:rPr>
              <a:t>1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A22B36-8C45-4122-8722-7605DEEF8549}"/>
              </a:ext>
            </a:extLst>
          </p:cNvPr>
          <p:cNvSpPr txBox="1"/>
          <p:nvPr/>
        </p:nvSpPr>
        <p:spPr>
          <a:xfrm>
            <a:off x="7387119" y="4650581"/>
            <a:ext cx="179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Convertir: 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875688D-4B36-4479-AA8E-D9694914CEC9}"/>
                  </a:ext>
                </a:extLst>
              </p:cNvPr>
              <p:cNvSpPr txBox="1"/>
              <p:nvPr/>
            </p:nvSpPr>
            <p:spPr>
              <a:xfrm>
                <a:off x="7931109" y="5223880"/>
                <a:ext cx="1489784" cy="1131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s-CO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𝟏𝟓𝟎</m:t>
                              </m:r>
                            </m:e>
                          </m:d>
                        </m:e>
                        <m:sub>
                          <m:r>
                            <a:rPr lang="es-E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s-ES" sz="2000" b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s-CO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𝟓𝟓</m:t>
                              </m:r>
                            </m:e>
                          </m:d>
                        </m:e>
                        <m:sub>
                          <m:r>
                            <a:rPr lang="es-E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s-ES" sz="2000" b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s-CO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𝟐𝟖𝟎</m:t>
                              </m:r>
                            </m:e>
                          </m:d>
                        </m:e>
                        <m:sub>
                          <m:r>
                            <a:rPr lang="es-E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s-ES" sz="2000" b="1" dirty="0">
                  <a:solidFill>
                    <a:srgbClr val="FF0000"/>
                  </a:solidFill>
                </a:endParaRPr>
              </a:p>
              <a:p>
                <a:endParaRPr lang="es-CO" sz="135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875688D-4B36-4479-AA8E-D9694914C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109" y="5223880"/>
                <a:ext cx="1489784" cy="11310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185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197437" y="559031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Conversión Decimal – Binario </a:t>
            </a:r>
            <a:b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Método 2.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3CF7091-4A6C-46B6-8B92-D7F5267520AF}"/>
              </a:ext>
            </a:extLst>
          </p:cNvPr>
          <p:cNvSpPr txBox="1">
            <a:spLocks/>
          </p:cNvSpPr>
          <p:nvPr/>
        </p:nvSpPr>
        <p:spPr>
          <a:xfrm>
            <a:off x="2152650" y="629855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CO" sz="3600" dirty="0">
              <a:solidFill>
                <a:srgbClr val="002060"/>
              </a:solidFill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AFC4C35-804A-4924-9BBB-4C9E2958D0C7}"/>
              </a:ext>
            </a:extLst>
          </p:cNvPr>
          <p:cNvSpPr txBox="1">
            <a:spLocks/>
          </p:cNvSpPr>
          <p:nvPr/>
        </p:nvSpPr>
        <p:spPr>
          <a:xfrm>
            <a:off x="1034040" y="1758298"/>
            <a:ext cx="9605473" cy="2150268"/>
          </a:xfrm>
          <a:prstGeom prst="rect">
            <a:avLst/>
          </a:prstGeo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1800" dirty="0">
                <a:solidFill>
                  <a:schemeClr val="tx1"/>
                </a:solidFill>
              </a:rPr>
              <a:t>¿</a:t>
            </a:r>
            <a:r>
              <a:rPr lang="es-CO" sz="2000" dirty="0">
                <a:solidFill>
                  <a:schemeClr val="tx1"/>
                </a:solidFill>
              </a:rPr>
              <a:t>Porqué se asusta Bender?</a:t>
            </a:r>
          </a:p>
          <a:p>
            <a:pPr algn="just"/>
            <a:r>
              <a:rPr lang="es-CO" sz="2000" dirty="0">
                <a:solidFill>
                  <a:schemeClr val="tx1"/>
                </a:solidFill>
              </a:rPr>
              <a:t>Bender observa el numero ‭de diez bits 1010011010</a:t>
            </a:r>
            <a:endParaRPr lang="es-CO" sz="20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4">
                <a:extLst>
                  <a:ext uri="{FF2B5EF4-FFF2-40B4-BE49-F238E27FC236}">
                    <a16:creationId xmlns:a16="http://schemas.microsoft.com/office/drawing/2014/main" id="{6FC1F038-FF04-44DE-B78E-C6D3829B29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0496327"/>
                  </p:ext>
                </p:extLst>
              </p:nvPr>
            </p:nvGraphicFramePr>
            <p:xfrm>
              <a:off x="3003260" y="2635960"/>
              <a:ext cx="7474598" cy="13937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474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705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7867">
                      <a:extLst>
                        <a:ext uri="{9D8B030D-6E8A-4147-A177-3AD203B41FA5}">
                          <a16:colId xmlns:a16="http://schemas.microsoft.com/office/drawing/2014/main" val="3345466340"/>
                        </a:ext>
                      </a:extLst>
                    </a:gridCol>
                    <a:gridCol w="747460">
                      <a:extLst>
                        <a:ext uri="{9D8B030D-6E8A-4147-A177-3AD203B41FA5}">
                          <a16:colId xmlns:a16="http://schemas.microsoft.com/office/drawing/2014/main" val="864566061"/>
                        </a:ext>
                      </a:extLst>
                    </a:gridCol>
                    <a:gridCol w="747460">
                      <a:extLst>
                        <a:ext uri="{9D8B030D-6E8A-4147-A177-3AD203B41FA5}">
                          <a16:colId xmlns:a16="http://schemas.microsoft.com/office/drawing/2014/main" val="1776467641"/>
                        </a:ext>
                      </a:extLst>
                    </a:gridCol>
                    <a:gridCol w="747460">
                      <a:extLst>
                        <a:ext uri="{9D8B030D-6E8A-4147-A177-3AD203B41FA5}">
                          <a16:colId xmlns:a16="http://schemas.microsoft.com/office/drawing/2014/main" val="4152792034"/>
                        </a:ext>
                      </a:extLst>
                    </a:gridCol>
                    <a:gridCol w="747460">
                      <a:extLst>
                        <a:ext uri="{9D8B030D-6E8A-4147-A177-3AD203B41FA5}">
                          <a16:colId xmlns:a16="http://schemas.microsoft.com/office/drawing/2014/main" val="2133816040"/>
                        </a:ext>
                      </a:extLst>
                    </a:gridCol>
                    <a:gridCol w="747460">
                      <a:extLst>
                        <a:ext uri="{9D8B030D-6E8A-4147-A177-3AD203B41FA5}">
                          <a16:colId xmlns:a16="http://schemas.microsoft.com/office/drawing/2014/main" val="4242946702"/>
                        </a:ext>
                      </a:extLst>
                    </a:gridCol>
                    <a:gridCol w="747460">
                      <a:extLst>
                        <a:ext uri="{9D8B030D-6E8A-4147-A177-3AD203B41FA5}">
                          <a16:colId xmlns:a16="http://schemas.microsoft.com/office/drawing/2014/main" val="2423344235"/>
                        </a:ext>
                      </a:extLst>
                    </a:gridCol>
                    <a:gridCol w="747460">
                      <a:extLst>
                        <a:ext uri="{9D8B030D-6E8A-4147-A177-3AD203B41FA5}">
                          <a16:colId xmlns:a16="http://schemas.microsoft.com/office/drawing/2014/main" val="795750842"/>
                        </a:ext>
                      </a:extLst>
                    </a:gridCol>
                  </a:tblGrid>
                  <a:tr h="47321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s-CO" sz="1800" b="1" smtClean="0"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s-CO" sz="1800" b="1" smtClean="0"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sup>
                                    <m:r>
                                      <a:rPr lang="es-ES" sz="1800" b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030219347"/>
                      </a:ext>
                    </a:extLst>
                  </a:tr>
                  <a:tr h="4602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/>
                            <a:t>512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/>
                            <a:t>256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128</a:t>
                          </a:r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64</a:t>
                          </a:r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32</a:t>
                          </a:r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16</a:t>
                          </a:r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8</a:t>
                          </a:r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4</a:t>
                          </a:r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2</a:t>
                          </a:r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1</a:t>
                          </a:r>
                          <a:endParaRPr lang="es-CO" sz="18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65512782"/>
                      </a:ext>
                    </a:extLst>
                  </a:tr>
                  <a:tr h="4602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6419747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4">
                <a:extLst>
                  <a:ext uri="{FF2B5EF4-FFF2-40B4-BE49-F238E27FC236}">
                    <a16:creationId xmlns:a16="http://schemas.microsoft.com/office/drawing/2014/main" id="{6FC1F038-FF04-44DE-B78E-C6D3829B29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0496327"/>
                  </p:ext>
                </p:extLst>
              </p:nvPr>
            </p:nvGraphicFramePr>
            <p:xfrm>
              <a:off x="3003260" y="2635960"/>
              <a:ext cx="7474598" cy="1393735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7474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3705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7867">
                      <a:extLst>
                        <a:ext uri="{9D8B030D-6E8A-4147-A177-3AD203B41FA5}">
                          <a16:colId xmlns:a16="http://schemas.microsoft.com/office/drawing/2014/main" val="3345466340"/>
                        </a:ext>
                      </a:extLst>
                    </a:gridCol>
                    <a:gridCol w="747460">
                      <a:extLst>
                        <a:ext uri="{9D8B030D-6E8A-4147-A177-3AD203B41FA5}">
                          <a16:colId xmlns:a16="http://schemas.microsoft.com/office/drawing/2014/main" val="864566061"/>
                        </a:ext>
                      </a:extLst>
                    </a:gridCol>
                    <a:gridCol w="747460">
                      <a:extLst>
                        <a:ext uri="{9D8B030D-6E8A-4147-A177-3AD203B41FA5}">
                          <a16:colId xmlns:a16="http://schemas.microsoft.com/office/drawing/2014/main" val="1776467641"/>
                        </a:ext>
                      </a:extLst>
                    </a:gridCol>
                    <a:gridCol w="747460">
                      <a:extLst>
                        <a:ext uri="{9D8B030D-6E8A-4147-A177-3AD203B41FA5}">
                          <a16:colId xmlns:a16="http://schemas.microsoft.com/office/drawing/2014/main" val="4152792034"/>
                        </a:ext>
                      </a:extLst>
                    </a:gridCol>
                    <a:gridCol w="747460">
                      <a:extLst>
                        <a:ext uri="{9D8B030D-6E8A-4147-A177-3AD203B41FA5}">
                          <a16:colId xmlns:a16="http://schemas.microsoft.com/office/drawing/2014/main" val="2133816040"/>
                        </a:ext>
                      </a:extLst>
                    </a:gridCol>
                    <a:gridCol w="747460">
                      <a:extLst>
                        <a:ext uri="{9D8B030D-6E8A-4147-A177-3AD203B41FA5}">
                          <a16:colId xmlns:a16="http://schemas.microsoft.com/office/drawing/2014/main" val="4242946702"/>
                        </a:ext>
                      </a:extLst>
                    </a:gridCol>
                    <a:gridCol w="747460">
                      <a:extLst>
                        <a:ext uri="{9D8B030D-6E8A-4147-A177-3AD203B41FA5}">
                          <a16:colId xmlns:a16="http://schemas.microsoft.com/office/drawing/2014/main" val="2423344235"/>
                        </a:ext>
                      </a:extLst>
                    </a:gridCol>
                    <a:gridCol w="747460">
                      <a:extLst>
                        <a:ext uri="{9D8B030D-6E8A-4147-A177-3AD203B41FA5}">
                          <a16:colId xmlns:a16="http://schemas.microsoft.com/office/drawing/2014/main" val="795750842"/>
                        </a:ext>
                      </a:extLst>
                    </a:gridCol>
                  </a:tblGrid>
                  <a:tr h="47321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813" t="-1282" r="-900813" b="-1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02479" t="-1282" r="-815702" b="-1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97581" t="-1282" r="-695968" b="-1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300000" t="-1282" r="-601626" b="-1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03279" t="-1282" r="-506557" b="-1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499187" t="-1282" r="-402439" b="-1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599187" t="-1282" r="-302439" b="-1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699187" t="-1282" r="-202439" b="-1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805738" t="-1282" r="-104098" b="-1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898374" t="-1282" r="-3252" b="-1974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0219347"/>
                      </a:ext>
                    </a:extLst>
                  </a:tr>
                  <a:tr h="4602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/>
                            <a:t>512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/>
                            <a:t>256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128</a:t>
                          </a:r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64</a:t>
                          </a:r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32</a:t>
                          </a:r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16</a:t>
                          </a:r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8</a:t>
                          </a:r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4</a:t>
                          </a:r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2</a:t>
                          </a:r>
                          <a:endParaRPr lang="es-CO" sz="18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800" dirty="0"/>
                            <a:t>1</a:t>
                          </a:r>
                          <a:endParaRPr lang="es-CO" sz="18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565512782"/>
                      </a:ext>
                    </a:extLst>
                  </a:tr>
                  <a:tr h="4602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64197472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D7C9BE16-96E3-4ABA-8B74-DB75F32A2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40" y="4197913"/>
            <a:ext cx="4729442" cy="24531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93F46B4-8FFC-4387-B802-46B315DE4B14}"/>
                  </a:ext>
                </a:extLst>
              </p:cNvPr>
              <p:cNvSpPr txBox="1"/>
              <p:nvPr/>
            </p:nvSpPr>
            <p:spPr>
              <a:xfrm>
                <a:off x="6705602" y="5285976"/>
                <a:ext cx="36281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=512+128+16+8+2</m:t>
                      </m:r>
                      <m:r>
                        <a:rPr lang="es-CO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s-CO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666</m:t>
                      </m:r>
                    </m:oMath>
                  </m:oMathPara>
                </a14:m>
                <a:endParaRPr lang="es-CO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93F46B4-8FFC-4387-B802-46B315DE4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2" y="5285976"/>
                <a:ext cx="3628173" cy="276999"/>
              </a:xfrm>
              <a:prstGeom prst="rect">
                <a:avLst/>
              </a:prstGeom>
              <a:blipFill>
                <a:blip r:embed="rId4"/>
                <a:stretch>
                  <a:fillRect l="-504" r="-1008" b="-1087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95EF7113-B570-499E-A249-0A4A4FD76B6D}"/>
              </a:ext>
            </a:extLst>
          </p:cNvPr>
          <p:cNvSpPr txBox="1"/>
          <p:nvPr/>
        </p:nvSpPr>
        <p:spPr>
          <a:xfrm>
            <a:off x="6096000" y="5966535"/>
            <a:ext cx="609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dirty="0">
                <a:hlinkClick r:id="rId5"/>
              </a:rPr>
              <a:t>https://www.youtube.com/watch?v=ftBkuJHV6GA&amp;ab_channel=KrustyBurger</a:t>
            </a:r>
            <a:endParaRPr lang="es-CO" sz="1400" dirty="0"/>
          </a:p>
          <a:p>
            <a:r>
              <a:rPr lang="es-CO" sz="1400" dirty="0"/>
              <a:t>Min 2:20 </a:t>
            </a:r>
          </a:p>
        </p:txBody>
      </p:sp>
    </p:spTree>
    <p:extLst>
      <p:ext uri="{BB962C8B-B14F-4D97-AF65-F5344CB8AC3E}">
        <p14:creationId xmlns:p14="http://schemas.microsoft.com/office/powerpoint/2010/main" val="236138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197437" y="559031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Ejercicios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050A1F1-00E1-46AA-8372-BB5A17264A78}"/>
              </a:ext>
            </a:extLst>
          </p:cNvPr>
          <p:cNvSpPr txBox="1"/>
          <p:nvPr/>
        </p:nvSpPr>
        <p:spPr>
          <a:xfrm>
            <a:off x="654340" y="1861437"/>
            <a:ext cx="1058690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Realizar las siguientes conversiones de decimal a binario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dirty="0"/>
              <a:t>85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dirty="0"/>
              <a:t>2500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dirty="0"/>
              <a:t>128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dirty="0"/>
              <a:t>3600</a:t>
            </a:r>
          </a:p>
          <a:p>
            <a:endParaRPr lang="es-ES" sz="2400" dirty="0"/>
          </a:p>
          <a:p>
            <a:r>
              <a:rPr lang="es-ES" sz="2400" dirty="0"/>
              <a:t>Realizar las siguientes conversiones de binario a decimal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dirty="0"/>
              <a:t>11001100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dirty="0"/>
              <a:t>11110101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dirty="0"/>
              <a:t>11111111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sz="2400" dirty="0"/>
              <a:t>1001101011</a:t>
            </a:r>
          </a:p>
        </p:txBody>
      </p:sp>
    </p:spTree>
    <p:extLst>
      <p:ext uri="{BB962C8B-B14F-4D97-AF65-F5344CB8AC3E}">
        <p14:creationId xmlns:p14="http://schemas.microsoft.com/office/powerpoint/2010/main" val="2688563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197437" y="559031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Sistema Octal (Base 8)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83D9E43-AD9A-4BBD-9757-0A58C959E180}"/>
              </a:ext>
            </a:extLst>
          </p:cNvPr>
          <p:cNvSpPr txBox="1"/>
          <p:nvPr/>
        </p:nvSpPr>
        <p:spPr>
          <a:xfrm>
            <a:off x="549477" y="2014617"/>
            <a:ext cx="703417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El sistema Octal es el sistema de numeración en el que se utiliza la base aritmética 8, es decir, tendremos 8 dígitos diferentes para representar todos los números. Estos serán: 0, 1, 2, 3, 4, 5, 6 y 7.</a:t>
            </a:r>
          </a:p>
          <a:p>
            <a:endParaRPr lang="es-ES" sz="2400" dirty="0"/>
          </a:p>
          <a:p>
            <a:r>
              <a:rPr lang="es-ES" sz="2400" dirty="0"/>
              <a:t>Nota: </a:t>
            </a:r>
            <a:r>
              <a:rPr lang="es-ES" sz="2400" b="1" dirty="0"/>
              <a:t>No tiene el mismo valor numérico el 70 en octal al 70 en decimal. </a:t>
            </a:r>
          </a:p>
          <a:p>
            <a:endParaRPr lang="es-ES" sz="2400" dirty="0"/>
          </a:p>
          <a:p>
            <a:r>
              <a:rPr lang="es-ES" sz="2400" dirty="0"/>
              <a:t>Ejemplos: (70), (102), (32)</a:t>
            </a:r>
          </a:p>
          <a:p>
            <a:r>
              <a:rPr lang="es-ES" sz="2400" dirty="0"/>
              <a:t>(80),(92) Estos números NO existen en octal.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12557D-C5EA-47F1-8BBD-6BD435404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746" y="2337587"/>
            <a:ext cx="4145639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197437" y="559031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Lógica Digital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4317B36-3FD9-41F4-B19B-05F7821C31AE}"/>
              </a:ext>
            </a:extLst>
          </p:cNvPr>
          <p:cNvSpPr txBox="1"/>
          <p:nvPr/>
        </p:nvSpPr>
        <p:spPr>
          <a:xfrm>
            <a:off x="1103152" y="2090172"/>
            <a:ext cx="1041493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dirty="0"/>
              <a:t>El curso de lógica digital es un curso diseñado para enseñar los fundamentos y conceptos básicos de la lógica digital y los sistemas digitales. Se centra en el análisis y aplicación de circuitos digitales utilizados en una amplia gama de dispositivos electrónicos, como computadoras, teléfonos móviles, sistemas de comunicación y muchos otros dispositivos electrónicos.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3290924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197437" y="559031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Conversión Decimal – Octal.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C2ED3D3-4695-4066-A041-B97156CCE88F}"/>
              </a:ext>
            </a:extLst>
          </p:cNvPr>
          <p:cNvSpPr txBox="1"/>
          <p:nvPr/>
        </p:nvSpPr>
        <p:spPr>
          <a:xfrm>
            <a:off x="775981" y="1878863"/>
            <a:ext cx="111363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Para hacer la conversión de decimal a binario, se debe hacer divisiones sucesivas entre 8 hasta que no sea divisible. </a:t>
            </a:r>
          </a:p>
          <a:p>
            <a:endParaRPr lang="es-ES" sz="2400" dirty="0"/>
          </a:p>
          <a:p>
            <a:r>
              <a:rPr lang="es-ES" sz="2400" dirty="0"/>
              <a:t>Convertir 95, 500, 768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3C4CCE-7B20-4EE4-A9AF-5F00277C2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63" y="3615065"/>
            <a:ext cx="2734736" cy="268390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328DAB3-3A08-4147-8B73-5F468B83A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199" y="3615065"/>
            <a:ext cx="3691880" cy="2680873"/>
          </a:xfrm>
          <a:prstGeom prst="rect">
            <a:avLst/>
          </a:prstGeom>
        </p:spPr>
      </p:pic>
      <p:pic>
        <p:nvPicPr>
          <p:cNvPr id="7" name="Picture 2" descr="Sistema de numeración octal: cambio de base 8 a base 10 y viceversa. Método  y ejercicios resueltos">
            <a:extLst>
              <a:ext uri="{FF2B5EF4-FFF2-40B4-BE49-F238E27FC236}">
                <a16:creationId xmlns:a16="http://schemas.microsoft.com/office/drawing/2014/main" id="{A9C0E761-63A6-468C-A6FA-0AB651FBF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956" y="3615065"/>
            <a:ext cx="3791857" cy="268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29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197437" y="559031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Conversión Octal – Decimal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ACD9122E-1A35-42D4-90D9-EC1FC34743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412566"/>
                  </p:ext>
                </p:extLst>
              </p:nvPr>
            </p:nvGraphicFramePr>
            <p:xfrm>
              <a:off x="1988060" y="2057769"/>
              <a:ext cx="8800180" cy="1344432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22000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000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0004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20004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4814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sz="1800" b="1" smtClean="0"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e>
                                  <m:sup>
                                    <m:r>
                                      <a:rPr lang="es-CO" sz="1800" b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sz="1800" b="1" smtClean="0"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e>
                                  <m:sup>
                                    <m:r>
                                      <a:rPr lang="es-CO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sz="1800" b="1" smtClean="0"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e>
                                  <m:sup>
                                    <m:r>
                                      <a:rPr lang="es-CO" sz="18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sz="1800" b="1" smtClean="0"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e>
                                  <m:sup>
                                    <m:r>
                                      <a:rPr lang="es-CO" sz="1800" b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8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latin typeface="+mn-lt"/>
                            </a:rPr>
                            <a:t>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latin typeface="+mn-lt"/>
                            </a:rPr>
                            <a:t>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latin typeface="+mn-lt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latin typeface="+mn-lt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8144">
                    <a:tc>
                      <a:txBody>
                        <a:bodyPr/>
                        <a:lstStyle/>
                        <a:p>
                          <a:endParaRPr lang="es-CO" sz="18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latin typeface="+mn-lt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latin typeface="+mn-lt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latin typeface="+mn-lt"/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ACD9122E-1A35-42D4-90D9-EC1FC34743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412566"/>
                  </p:ext>
                </p:extLst>
              </p:nvPr>
            </p:nvGraphicFramePr>
            <p:xfrm>
              <a:off x="1988060" y="2057769"/>
              <a:ext cx="8800180" cy="1344432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22000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0004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0004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20004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4814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2"/>
                          <a:stretch>
                            <a:fillRect l="-277" t="-1351" r="-301108" b="-2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2"/>
                          <a:stretch>
                            <a:fillRect l="-100277" t="-1351" r="-201108" b="-2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2"/>
                          <a:stretch>
                            <a:fillRect l="-200277" t="-1351" r="-101108" b="-2040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2"/>
                          <a:stretch>
                            <a:fillRect l="-300277" t="-1351" r="-1108" b="-2040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8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latin typeface="+mn-lt"/>
                            </a:rPr>
                            <a:t>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latin typeface="+mn-lt"/>
                            </a:rPr>
                            <a:t>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latin typeface="+mn-lt"/>
                            </a:rPr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latin typeface="+mn-lt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8144">
                    <a:tc>
                      <a:txBody>
                        <a:bodyPr/>
                        <a:lstStyle/>
                        <a:p>
                          <a:endParaRPr lang="es-CO" sz="18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latin typeface="+mn-lt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latin typeface="+mn-lt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>
                              <a:latin typeface="+mn-lt"/>
                            </a:rPr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2A6834A3-A5A6-4F15-9003-BCAF524251D2}"/>
                  </a:ext>
                </a:extLst>
              </p:cNvPr>
              <p:cNvSpPr/>
              <p:nvPr/>
            </p:nvSpPr>
            <p:spPr>
              <a:xfrm>
                <a:off x="3879014" y="3787291"/>
                <a:ext cx="44339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64</m:t>
                          </m:r>
                        </m:e>
                      </m:d>
                      <m:r>
                        <a:rPr lang="es-CO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s-CO" sz="2400" i="1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s-CO" sz="2400" i="1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sz="2400" dirty="0"/>
              </a:p>
            </p:txBody>
          </p:sp>
        </mc:Choice>
        <mc:Fallback xmlns="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2A6834A3-A5A6-4F15-9003-BCAF524251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014" y="3787291"/>
                <a:ext cx="4433971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91BED1C-67FC-445D-8DEA-7C05859A038D}"/>
                  </a:ext>
                </a:extLst>
              </p:cNvPr>
              <p:cNvSpPr txBox="1"/>
              <p:nvPr/>
            </p:nvSpPr>
            <p:spPr>
              <a:xfrm>
                <a:off x="5447167" y="4280412"/>
                <a:ext cx="12561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s-CO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𝟏𝟏𝟗</m:t>
                      </m:r>
                    </m:oMath>
                  </m:oMathPara>
                </a14:m>
                <a:endParaRPr lang="es-CO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91BED1C-67FC-445D-8DEA-7C05859A0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167" y="4280412"/>
                <a:ext cx="1256177" cy="369332"/>
              </a:xfrm>
              <a:prstGeom prst="rect">
                <a:avLst/>
              </a:prstGeom>
              <a:blipFill>
                <a:blip r:embed="rId4"/>
                <a:stretch>
                  <a:fillRect l="-5340" r="-5340" b="-983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1C1D38A-A864-46ED-B104-D03414D9E19A}"/>
                  </a:ext>
                </a:extLst>
              </p:cNvPr>
              <p:cNvSpPr txBox="1"/>
              <p:nvPr/>
            </p:nvSpPr>
            <p:spPr>
              <a:xfrm>
                <a:off x="983002" y="4900939"/>
                <a:ext cx="91032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400" dirty="0"/>
                  <a:t>Convertir los siguientes números en octal a decimal :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C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75</m:t>
                            </m:r>
                          </m:e>
                        </m:d>
                      </m:e>
                      <m:sub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s-CO" sz="2400" dirty="0">
                    <a:latin typeface="Trebuchet MS" panose="020B0603020202020204" pitchFamily="34" charset="0"/>
                  </a:rPr>
                  <a:t>=</a:t>
                </a:r>
                <a:r>
                  <a:rPr lang="es-CO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C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61</m:t>
                            </m:r>
                          </m:e>
                        </m:d>
                      </m:e>
                      <m:sub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s-CO" sz="2400" dirty="0">
                  <a:latin typeface="Trebuchet MS" panose="020B060302020202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C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565</m:t>
                            </m:r>
                          </m:e>
                        </m:d>
                      </m:e>
                      <m:sub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CO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C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373</m:t>
                            </m:r>
                          </m:e>
                        </m:d>
                      </m:e>
                      <m:sub>
                        <m:r>
                          <a:rPr lang="es-ES" sz="2400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s-CO" sz="2400" dirty="0"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1C1D38A-A864-46ED-B104-D03414D9E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02" y="4900939"/>
                <a:ext cx="9103288" cy="1200329"/>
              </a:xfrm>
              <a:prstGeom prst="rect">
                <a:avLst/>
              </a:prstGeom>
              <a:blipFill>
                <a:blip r:embed="rId5"/>
                <a:stretch>
                  <a:fillRect l="-1004" t="-3553" b="-50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446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272938" y="346889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Conversión Octal a Binario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087817F-07ED-4163-8C44-2F5089CA14CC}"/>
              </a:ext>
            </a:extLst>
          </p:cNvPr>
          <p:cNvSpPr txBox="1"/>
          <p:nvPr/>
        </p:nvSpPr>
        <p:spPr>
          <a:xfrm>
            <a:off x="721453" y="1673415"/>
            <a:ext cx="112328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En la base 8, se usa los primeros 7 números y se arma el numero binario, usando la composición del número octal. </a:t>
            </a:r>
          </a:p>
        </p:txBody>
      </p:sp>
      <p:graphicFrame>
        <p:nvGraphicFramePr>
          <p:cNvPr id="5" name="Tabla 8">
            <a:extLst>
              <a:ext uri="{FF2B5EF4-FFF2-40B4-BE49-F238E27FC236}">
                <a16:creationId xmlns:a16="http://schemas.microsoft.com/office/drawing/2014/main" id="{DA447E0E-AC63-45E7-BDBF-F6C725EC4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611967"/>
              </p:ext>
            </p:extLst>
          </p:nvPr>
        </p:nvGraphicFramePr>
        <p:xfrm>
          <a:off x="1831595" y="2748991"/>
          <a:ext cx="3998754" cy="354997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99377">
                  <a:extLst>
                    <a:ext uri="{9D8B030D-6E8A-4147-A177-3AD203B41FA5}">
                      <a16:colId xmlns:a16="http://schemas.microsoft.com/office/drawing/2014/main" val="350079813"/>
                    </a:ext>
                  </a:extLst>
                </a:gridCol>
                <a:gridCol w="1999377">
                  <a:extLst>
                    <a:ext uri="{9D8B030D-6E8A-4147-A177-3AD203B41FA5}">
                      <a16:colId xmlns:a16="http://schemas.microsoft.com/office/drawing/2014/main" val="2436577373"/>
                    </a:ext>
                  </a:extLst>
                </a:gridCol>
              </a:tblGrid>
              <a:tr h="394442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Octal </a:t>
                      </a:r>
                      <a:endParaRPr lang="es-CO" sz="18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Binario </a:t>
                      </a:r>
                      <a:endParaRPr lang="es-CO" sz="18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577428"/>
                  </a:ext>
                </a:extLst>
              </a:tr>
              <a:tr h="394442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0</a:t>
                      </a:r>
                      <a:endParaRPr lang="es-CO" sz="18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000</a:t>
                      </a:r>
                      <a:endParaRPr lang="es-CO" sz="18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086910"/>
                  </a:ext>
                </a:extLst>
              </a:tr>
              <a:tr h="394442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1</a:t>
                      </a:r>
                      <a:endParaRPr lang="es-CO" sz="18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001</a:t>
                      </a:r>
                      <a:endParaRPr lang="es-CO" sz="18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477305"/>
                  </a:ext>
                </a:extLst>
              </a:tr>
              <a:tr h="394442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</a:t>
                      </a:r>
                      <a:endParaRPr lang="es-CO" sz="18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010</a:t>
                      </a:r>
                      <a:endParaRPr lang="es-CO" sz="18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865029"/>
                  </a:ext>
                </a:extLst>
              </a:tr>
              <a:tr h="394442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3</a:t>
                      </a:r>
                      <a:endParaRPr lang="es-CO" sz="18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011</a:t>
                      </a:r>
                      <a:endParaRPr lang="es-CO" sz="18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897991"/>
                  </a:ext>
                </a:extLst>
              </a:tr>
              <a:tr h="394442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4</a:t>
                      </a:r>
                      <a:endParaRPr lang="es-CO" sz="18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100</a:t>
                      </a:r>
                      <a:endParaRPr lang="es-CO" sz="18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448995"/>
                  </a:ext>
                </a:extLst>
              </a:tr>
              <a:tr h="394442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5</a:t>
                      </a:r>
                      <a:endParaRPr lang="es-CO" sz="18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101</a:t>
                      </a:r>
                      <a:endParaRPr lang="es-CO" sz="18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545175"/>
                  </a:ext>
                </a:extLst>
              </a:tr>
              <a:tr h="394442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6</a:t>
                      </a:r>
                      <a:endParaRPr lang="es-CO" sz="18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110</a:t>
                      </a:r>
                      <a:endParaRPr lang="es-CO" sz="18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378649"/>
                  </a:ext>
                </a:extLst>
              </a:tr>
              <a:tr h="394442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7</a:t>
                      </a:r>
                      <a:endParaRPr lang="es-CO" sz="18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111</a:t>
                      </a:r>
                      <a:endParaRPr lang="es-CO" sz="18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072980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BE4A8D13-5C40-4282-8400-5E50965F18E1}"/>
              </a:ext>
            </a:extLst>
          </p:cNvPr>
          <p:cNvSpPr txBox="1"/>
          <p:nvPr/>
        </p:nvSpPr>
        <p:spPr>
          <a:xfrm>
            <a:off x="6255391" y="3383796"/>
            <a:ext cx="4826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6215 </a:t>
            </a:r>
          </a:p>
          <a:p>
            <a:endParaRPr lang="es-ES" b="1" dirty="0"/>
          </a:p>
          <a:p>
            <a:r>
              <a:rPr lang="es-ES" b="1" dirty="0"/>
              <a:t>6= 110 </a:t>
            </a:r>
          </a:p>
          <a:p>
            <a:r>
              <a:rPr lang="es-ES" b="1" dirty="0"/>
              <a:t>2= 010</a:t>
            </a:r>
          </a:p>
          <a:p>
            <a:r>
              <a:rPr lang="es-ES" b="1" dirty="0"/>
              <a:t>1= 001</a:t>
            </a:r>
          </a:p>
          <a:p>
            <a:r>
              <a:rPr lang="es-ES" b="1" dirty="0"/>
              <a:t>5= 101</a:t>
            </a:r>
          </a:p>
          <a:p>
            <a:endParaRPr lang="es-ES" b="1" dirty="0">
              <a:solidFill>
                <a:srgbClr val="FF0000"/>
              </a:solidFill>
            </a:endParaRPr>
          </a:p>
          <a:p>
            <a:r>
              <a:rPr lang="es-ES" b="1" dirty="0">
                <a:solidFill>
                  <a:srgbClr val="FF0000"/>
                </a:solidFill>
              </a:rPr>
              <a:t>110 010 001 101 </a:t>
            </a:r>
            <a:endParaRPr lang="es-C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088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180659" y="388833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Conversión Decimal a Hexadecimal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C12FE2D-6EB1-4429-857D-50409D6B263A}"/>
              </a:ext>
            </a:extLst>
          </p:cNvPr>
          <p:cNvSpPr txBox="1"/>
          <p:nvPr/>
        </p:nvSpPr>
        <p:spPr>
          <a:xfrm>
            <a:off x="773033" y="1561232"/>
            <a:ext cx="1111960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3000" dirty="0"/>
              <a:t>El sistema Hexadecimal o también conocido como base 16 tiene en cuenta los números de la base decimal sumado a las letras A,B,C,D,E,F, haciendo alusión al número 10,11,12,13,14,15 respectivamente. 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E79BC7-D606-4BB4-951D-4096FE653E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7" t="24446" r="5334" b="13333"/>
          <a:stretch/>
        </p:blipFill>
        <p:spPr>
          <a:xfrm>
            <a:off x="2366679" y="3793208"/>
            <a:ext cx="7871140" cy="27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23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197437" y="191245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Lógica Digital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183B744-AF55-4C75-AB59-E103604290A7}"/>
              </a:ext>
            </a:extLst>
          </p:cNvPr>
          <p:cNvSpPr txBox="1"/>
          <p:nvPr/>
        </p:nvSpPr>
        <p:spPr>
          <a:xfrm>
            <a:off x="960539" y="1412346"/>
            <a:ext cx="107840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000" dirty="0"/>
              <a:t>Para hacer la conversión de decimal a binario, se debe hacer divisiones sucesivas entre 16 hasta que no sea divisible.</a:t>
            </a:r>
          </a:p>
          <a:p>
            <a:r>
              <a:rPr lang="es-ES" sz="3000" dirty="0"/>
              <a:t> </a:t>
            </a:r>
          </a:p>
          <a:p>
            <a:r>
              <a:rPr lang="es-ES" sz="3000" dirty="0"/>
              <a:t>Convertir: 7000, 500.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25477F5-C369-40CE-8F91-3298C2E22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37" y="3458287"/>
            <a:ext cx="4014805" cy="244805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FA51E83-A8A2-4F76-A884-76A418CF5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133" y="3458287"/>
            <a:ext cx="3295452" cy="2448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CFB29BD-0BCA-42A4-8F69-B3BD05D66C60}"/>
                  </a:ext>
                </a:extLst>
              </p:cNvPr>
              <p:cNvSpPr txBox="1"/>
              <p:nvPr/>
            </p:nvSpPr>
            <p:spPr>
              <a:xfrm>
                <a:off x="2705706" y="6013287"/>
                <a:ext cx="112530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CO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s-CO" sz="3200" b="1" i="1">
                          <a:latin typeface="Cambria Math" panose="02040503050406030204" pitchFamily="18" charset="0"/>
                        </a:rPr>
                        <m:t>𝟓𝟖</m:t>
                      </m:r>
                    </m:oMath>
                  </m:oMathPara>
                </a14:m>
                <a:endParaRPr lang="es-CO" sz="3200" b="1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6CFB29BD-0BCA-42A4-8F69-B3BD05D66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706" y="6013287"/>
                <a:ext cx="112530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637137F3-1B4F-421F-8876-2438B46DFBA0}"/>
                  </a:ext>
                </a:extLst>
              </p:cNvPr>
              <p:cNvSpPr txBox="1"/>
              <p:nvPr/>
            </p:nvSpPr>
            <p:spPr>
              <a:xfrm>
                <a:off x="8117666" y="6013286"/>
                <a:ext cx="84638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3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CO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s-CO" sz="3200" b="1" i="1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s-CO" sz="3200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637137F3-1B4F-421F-8876-2438B46DF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666" y="6013286"/>
                <a:ext cx="846386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79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197437" y="559031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Conversión Hexadecimal – Decimal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2429DD0B-BE62-4EE6-BE42-AC303551E0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4843367"/>
                  </p:ext>
                </p:extLst>
              </p:nvPr>
            </p:nvGraphicFramePr>
            <p:xfrm>
              <a:off x="1417739" y="2454501"/>
              <a:ext cx="9647340" cy="1325562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24118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41183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1183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41183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4185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sz="1800" b="1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e>
                                  <m:sup>
                                    <m:r>
                                      <a:rPr lang="es-CO" sz="1800" b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>
                            <a:latin typeface="Trebuchet MS" panose="020B06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sz="1800" b="1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e>
                                  <m:sup>
                                    <m:r>
                                      <a:rPr lang="es-CO" sz="1800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>
                            <a:latin typeface="Trebuchet MS" panose="020B06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sz="1800" b="1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e>
                                  <m:sup>
                                    <m:r>
                                      <a:rPr lang="es-CO" sz="1800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>
                            <a:latin typeface="Trebuchet MS" panose="020B06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sz="1800" b="1" smtClean="0">
                                        <a:latin typeface="Cambria Math" panose="02040503050406030204" pitchFamily="18" charset="0"/>
                                      </a:rPr>
                                      <m:t>𝟏𝟔</m:t>
                                    </m:r>
                                  </m:e>
                                  <m:sup>
                                    <m:r>
                                      <a:rPr lang="es-CO" sz="1800" b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CO" sz="1800" dirty="0">
                            <a:latin typeface="Trebuchet MS" panose="020B06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1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/>
                            <a:t>4096</a:t>
                          </a:r>
                          <a:endParaRPr lang="es-CO" sz="1800" dirty="0">
                            <a:latin typeface="Trebuchet MS" panose="020B06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/>
                            <a:t>256</a:t>
                          </a:r>
                          <a:endParaRPr lang="es-CO" sz="1800" dirty="0">
                            <a:latin typeface="Trebuchet MS" panose="020B06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/>
                            <a:t>16</a:t>
                          </a:r>
                          <a:endParaRPr lang="es-CO" sz="1800" dirty="0">
                            <a:latin typeface="Trebuchet MS" panose="020B06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/>
                            <a:t>1</a:t>
                          </a:r>
                          <a:endParaRPr lang="es-CO" sz="1800" dirty="0">
                            <a:latin typeface="Trebuchet MS" panose="020B06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1854">
                    <a:tc>
                      <a:txBody>
                        <a:bodyPr/>
                        <a:lstStyle/>
                        <a:p>
                          <a:endParaRPr lang="es-CO" sz="1800" dirty="0">
                            <a:latin typeface="Trebuchet MS" panose="020B06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/>
                            <a:t>A = 10 </a:t>
                          </a:r>
                          <a:endParaRPr lang="es-CO" sz="1800" dirty="0">
                            <a:latin typeface="Trebuchet MS" panose="020B06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/>
                            <a:t>1</a:t>
                          </a:r>
                          <a:endParaRPr lang="es-CO" sz="1800" dirty="0">
                            <a:latin typeface="Trebuchet MS" panose="020B06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/>
                            <a:t>3 </a:t>
                          </a:r>
                          <a:endParaRPr lang="es-CO" sz="1800" dirty="0">
                            <a:latin typeface="Trebuchet MS" panose="020B06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2429DD0B-BE62-4EE6-BE42-AC303551E0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4843367"/>
                  </p:ext>
                </p:extLst>
              </p:nvPr>
            </p:nvGraphicFramePr>
            <p:xfrm>
              <a:off x="1417739" y="2454501"/>
              <a:ext cx="9647340" cy="1325562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24118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41183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1183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41183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41854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2"/>
                          <a:stretch>
                            <a:fillRect l="-253" t="-1370" r="-301010" b="-2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2"/>
                          <a:stretch>
                            <a:fillRect l="-100253" t="-1370" r="-201010" b="-2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2"/>
                          <a:stretch>
                            <a:fillRect l="-200253" t="-1370" r="-101010" b="-2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2"/>
                          <a:stretch>
                            <a:fillRect l="-300253" t="-1370" r="-1010" b="-2041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18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/>
                            <a:t>4096</a:t>
                          </a:r>
                          <a:endParaRPr lang="es-CO" sz="1800" dirty="0">
                            <a:latin typeface="Trebuchet MS" panose="020B06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/>
                            <a:t>256</a:t>
                          </a:r>
                          <a:endParaRPr lang="es-CO" sz="1800" dirty="0">
                            <a:latin typeface="Trebuchet MS" panose="020B06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/>
                            <a:t>16</a:t>
                          </a:r>
                          <a:endParaRPr lang="es-CO" sz="1800" dirty="0">
                            <a:latin typeface="Trebuchet MS" panose="020B06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/>
                            <a:t>1</a:t>
                          </a:r>
                          <a:endParaRPr lang="es-CO" sz="1800" dirty="0">
                            <a:latin typeface="Trebuchet MS" panose="020B06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1854">
                    <a:tc>
                      <a:txBody>
                        <a:bodyPr/>
                        <a:lstStyle/>
                        <a:p>
                          <a:endParaRPr lang="es-CO" sz="1800" dirty="0">
                            <a:latin typeface="Trebuchet MS" panose="020B06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/>
                            <a:t>A = 10 </a:t>
                          </a:r>
                          <a:endParaRPr lang="es-CO" sz="1800" dirty="0">
                            <a:latin typeface="Trebuchet MS" panose="020B06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/>
                            <a:t>1</a:t>
                          </a:r>
                          <a:endParaRPr lang="es-CO" sz="1800" dirty="0">
                            <a:latin typeface="Trebuchet MS" panose="020B0603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dirty="0"/>
                            <a:t>3 </a:t>
                          </a:r>
                          <a:endParaRPr lang="es-CO" sz="1800" dirty="0">
                            <a:latin typeface="Trebuchet MS" panose="020B0603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00FDB70-CEB2-455F-9B3C-32863FC07ED1}"/>
                  </a:ext>
                </a:extLst>
              </p:cNvPr>
              <p:cNvSpPr txBox="1"/>
              <p:nvPr/>
            </p:nvSpPr>
            <p:spPr>
              <a:xfrm>
                <a:off x="4333957" y="4009384"/>
                <a:ext cx="39754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0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CO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000" i="1">
                              <a:latin typeface="Cambria Math" panose="02040503050406030204" pitchFamily="18" charset="0"/>
                            </a:rPr>
                            <m:t>10∗256</m:t>
                          </m:r>
                        </m:e>
                      </m:d>
                      <m:r>
                        <a:rPr lang="es-CO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O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000" i="1">
                              <a:latin typeface="Cambria Math" panose="02040503050406030204" pitchFamily="18" charset="0"/>
                            </a:rPr>
                            <m:t>1∗16</m:t>
                          </m:r>
                        </m:e>
                      </m:d>
                      <m:r>
                        <a:rPr lang="es-CO" sz="2000" i="1">
                          <a:latin typeface="Cambria Math" panose="02040503050406030204" pitchFamily="18" charset="0"/>
                        </a:rPr>
                        <m:t>+(3∗1)</m:t>
                      </m:r>
                    </m:oMath>
                  </m:oMathPara>
                </a14:m>
                <a:endParaRPr lang="es-CO" sz="20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00FDB70-CEB2-455F-9B3C-32863FC07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957" y="4009384"/>
                <a:ext cx="3975447" cy="307777"/>
              </a:xfrm>
              <a:prstGeom prst="rect">
                <a:avLst/>
              </a:prstGeom>
              <a:blipFill>
                <a:blip r:embed="rId3"/>
                <a:stretch>
                  <a:fillRect l="-1074" r="-1840" b="-40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1F8A33E-5F25-4ACD-940F-1C24FD91A413}"/>
                  </a:ext>
                </a:extLst>
              </p:cNvPr>
              <p:cNvSpPr txBox="1"/>
              <p:nvPr/>
            </p:nvSpPr>
            <p:spPr>
              <a:xfrm>
                <a:off x="5330903" y="4398513"/>
                <a:ext cx="12036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s-CO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𝟐𝟓𝟕𝟗</m:t>
                      </m:r>
                    </m:oMath>
                  </m:oMathPara>
                </a14:m>
                <a:endParaRPr lang="es-CO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1F8A33E-5F25-4ACD-940F-1C24FD91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903" y="4398513"/>
                <a:ext cx="1203663" cy="307777"/>
              </a:xfrm>
              <a:prstGeom prst="rect">
                <a:avLst/>
              </a:prstGeom>
              <a:blipFill>
                <a:blip r:embed="rId4"/>
                <a:stretch>
                  <a:fillRect l="-4040" r="-4545" b="-12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25DEE1B-2F2F-4DAE-9597-95877D386779}"/>
                  </a:ext>
                </a:extLst>
              </p:cNvPr>
              <p:cNvSpPr txBox="1"/>
              <p:nvPr/>
            </p:nvSpPr>
            <p:spPr>
              <a:xfrm>
                <a:off x="1197437" y="5023598"/>
                <a:ext cx="10303869" cy="1191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400" dirty="0"/>
                  <a:t>Convertir los siguientes números en Hexadecimal a decimal :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C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156</m:t>
                            </m:r>
                          </m:e>
                        </m:d>
                      </m:e>
                      <m:sub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s-CO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C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342</m:t>
                            </m:r>
                          </m:e>
                        </m:d>
                      </m:e>
                      <m:sub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CO" sz="24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CO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C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CO" sz="2400" i="1">
                                <a:latin typeface="Cambria Math" panose="02040503050406030204" pitchFamily="18" charset="0"/>
                              </a:rPr>
                              <m:t>𝐹𝐹𝐹𝐹</m:t>
                            </m:r>
                          </m:e>
                        </m:d>
                      </m:e>
                      <m:sub>
                        <m:r>
                          <a:rPr lang="es-CO" sz="2400" i="1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s-CO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s-CO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65535</m:t>
                            </m:r>
                          </m:e>
                        </m:d>
                      </m:e>
                      <m:sub>
                        <m:r>
                          <a:rPr lang="es-CO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s-E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CO" sz="20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25DEE1B-2F2F-4DAE-9597-95877D386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437" y="5023598"/>
                <a:ext cx="10303869" cy="1191801"/>
              </a:xfrm>
              <a:prstGeom prst="rect">
                <a:avLst/>
              </a:prstGeom>
              <a:blipFill>
                <a:blip r:embed="rId5"/>
                <a:stretch>
                  <a:fillRect l="-887" t="-3571" b="-765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936266B9-8C11-417A-B818-CAC15007DBE7}"/>
              </a:ext>
            </a:extLst>
          </p:cNvPr>
          <p:cNvSpPr txBox="1"/>
          <p:nvPr/>
        </p:nvSpPr>
        <p:spPr>
          <a:xfrm>
            <a:off x="1061176" y="1813660"/>
            <a:ext cx="7476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/>
              <a:t>Convertir A13 : </a:t>
            </a:r>
          </a:p>
        </p:txBody>
      </p:sp>
    </p:spTree>
    <p:extLst>
      <p:ext uri="{BB962C8B-B14F-4D97-AF65-F5344CB8AC3E}">
        <p14:creationId xmlns:p14="http://schemas.microsoft.com/office/powerpoint/2010/main" val="4104665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239382" y="366084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Conversión Hexadecimal a Binario </a:t>
            </a:r>
          </a:p>
        </p:txBody>
      </p:sp>
      <p:pic>
        <p:nvPicPr>
          <p:cNvPr id="3" name="Marcador de contenido 3">
            <a:extLst>
              <a:ext uri="{FF2B5EF4-FFF2-40B4-BE49-F238E27FC236}">
                <a16:creationId xmlns:a16="http://schemas.microsoft.com/office/drawing/2014/main" id="{5D2DF1F1-1B93-44E1-A9C4-700E17CEA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70" y="1555317"/>
            <a:ext cx="4243610" cy="518663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3305F7D-0458-4D3B-8A71-22A5F730B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283" y="3429000"/>
            <a:ext cx="6830661" cy="164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92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197437" y="559031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Lógica Digital – Temario 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DD1C613-A667-4269-98A3-2D39AE44C849}"/>
              </a:ext>
            </a:extLst>
          </p:cNvPr>
          <p:cNvSpPr txBox="1"/>
          <p:nvPr/>
        </p:nvSpPr>
        <p:spPr>
          <a:xfrm>
            <a:off x="3059652" y="2328032"/>
            <a:ext cx="6704605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AutoNum type="arabicPeriod"/>
            </a:pPr>
            <a:r>
              <a:rPr lang="es-MX" sz="2400" dirty="0">
                <a:effectLst/>
                <a:ea typeface="Calibri" panose="020F0502020204030204" pitchFamily="34" charset="0"/>
              </a:rPr>
              <a:t>Introducción a lógica digital. </a:t>
            </a:r>
          </a:p>
          <a:p>
            <a:pPr marL="514350" indent="-514350" algn="just">
              <a:buAutoNum type="arabicPeriod"/>
            </a:pPr>
            <a:r>
              <a:rPr lang="es-ES" sz="2400" dirty="0"/>
              <a:t>Sistemas de numeración y códigos binarios</a:t>
            </a:r>
            <a:r>
              <a:rPr lang="es-MX" sz="2400" dirty="0"/>
              <a:t>. </a:t>
            </a:r>
          </a:p>
          <a:p>
            <a:pPr marL="514350" indent="-514350" algn="just"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</a:rPr>
              <a:t>Circuitos</a:t>
            </a:r>
            <a:r>
              <a:rPr lang="en-US" sz="2400" dirty="0">
                <a:effectLst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ea typeface="Calibri" panose="020F0502020204030204" pitchFamily="34" charset="0"/>
              </a:rPr>
              <a:t>combinacionales</a:t>
            </a:r>
            <a:r>
              <a:rPr lang="en-US" sz="2400" dirty="0">
                <a:effectLst/>
                <a:ea typeface="Calibri" panose="020F0502020204030204" pitchFamily="34" charset="0"/>
              </a:rPr>
              <a:t> y </a:t>
            </a:r>
            <a:r>
              <a:rPr lang="en-US" sz="2400" dirty="0" err="1">
                <a:effectLst/>
                <a:ea typeface="Calibri" panose="020F0502020204030204" pitchFamily="34" charset="0"/>
              </a:rPr>
              <a:t>bloques</a:t>
            </a:r>
            <a:r>
              <a:rPr lang="en-US" sz="2400" dirty="0">
                <a:effectLst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ea typeface="Calibri" panose="020F0502020204030204" pitchFamily="34" charset="0"/>
              </a:rPr>
              <a:t>constructores</a:t>
            </a:r>
            <a:r>
              <a:rPr lang="en-US" sz="2400" dirty="0">
                <a:effectLst/>
                <a:ea typeface="Calibri" panose="020F0502020204030204" pitchFamily="34" charset="0"/>
              </a:rPr>
              <a:t>.</a:t>
            </a:r>
            <a:endParaRPr lang="es-MX" sz="2400" dirty="0"/>
          </a:p>
          <a:p>
            <a:pPr marL="514350" indent="-514350" algn="just"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</a:rPr>
              <a:t>Sistemas</a:t>
            </a:r>
            <a:r>
              <a:rPr lang="en-US" sz="2400" dirty="0">
                <a:effectLst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ea typeface="Calibri" panose="020F0502020204030204" pitchFamily="34" charset="0"/>
              </a:rPr>
              <a:t>secuenciales</a:t>
            </a:r>
            <a:r>
              <a:rPr lang="en-US" sz="2400" dirty="0">
                <a:effectLst/>
                <a:ea typeface="Calibri" panose="020F0502020204030204" pitchFamily="34" charset="0"/>
              </a:rPr>
              <a:t> y </a:t>
            </a:r>
            <a:r>
              <a:rPr lang="en-US" sz="2400" dirty="0" err="1">
                <a:effectLst/>
                <a:ea typeface="Calibri" panose="020F0502020204030204" pitchFamily="34" charset="0"/>
              </a:rPr>
              <a:t>elementos</a:t>
            </a:r>
            <a:r>
              <a:rPr lang="en-US" sz="2400" dirty="0">
                <a:effectLst/>
                <a:ea typeface="Calibri" panose="020F0502020204030204" pitchFamily="34" charset="0"/>
              </a:rPr>
              <a:t> con Memoria – Flip- Flops.</a:t>
            </a:r>
            <a:endParaRPr lang="es-MX" sz="2400" dirty="0"/>
          </a:p>
          <a:p>
            <a:pPr marL="514350" indent="-514350" algn="just">
              <a:buAutoNum type="arabicPeriod"/>
            </a:pPr>
            <a:endParaRPr lang="es-CO" sz="2800" dirty="0">
              <a:latin typeface="Trebuchet MS" panose="020B0603020202020204" pitchFamily="34" charset="0"/>
            </a:endParaRPr>
          </a:p>
        </p:txBody>
      </p:sp>
      <p:pic>
        <p:nvPicPr>
          <p:cNvPr id="5" name="Picture 4" descr="Super Mario - 8 Bits by Link-LeoB on DeviantArt">
            <a:extLst>
              <a:ext uri="{FF2B5EF4-FFF2-40B4-BE49-F238E27FC236}">
                <a16:creationId xmlns:a16="http://schemas.microsoft.com/office/drawing/2014/main" id="{87FE2C7E-EE21-4EFB-B9A3-7248516CE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5" b="9996"/>
          <a:stretch/>
        </p:blipFill>
        <p:spPr bwMode="auto">
          <a:xfrm>
            <a:off x="397996" y="1941755"/>
            <a:ext cx="2780388" cy="312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C6CAC9B-350E-461D-AB94-E9439C5AC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257" y="1568012"/>
            <a:ext cx="2333197" cy="387297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EFD5BD9-32BC-443C-A88F-C38992FE933F}"/>
              </a:ext>
            </a:extLst>
          </p:cNvPr>
          <p:cNvSpPr txBox="1"/>
          <p:nvPr/>
        </p:nvSpPr>
        <p:spPr>
          <a:xfrm>
            <a:off x="597115" y="5285141"/>
            <a:ext cx="89488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i="1" dirty="0">
                <a:hlinkClick r:id="rId4"/>
              </a:rPr>
              <a:t>https://www.youtube.com/watch?v=UOwyFPgjPQ4&amp;list=PLEAE2BCB23A29D7B8&amp;index=3&amp;ab_channel=GBelair</a:t>
            </a:r>
            <a:endParaRPr lang="es-CO" sz="1400" i="1" dirty="0"/>
          </a:p>
          <a:p>
            <a:endParaRPr lang="es-CO" sz="1400" i="1" dirty="0"/>
          </a:p>
          <a:p>
            <a:r>
              <a:rPr lang="es-CO" sz="1400" i="1" dirty="0"/>
              <a:t>https://www.youtube.com/watch?v=kghAq1Qvafg&amp;ab_channel=JoshWickersheim</a:t>
            </a:r>
          </a:p>
        </p:txBody>
      </p:sp>
    </p:spTree>
    <p:extLst>
      <p:ext uri="{BB962C8B-B14F-4D97-AF65-F5344CB8AC3E}">
        <p14:creationId xmlns:p14="http://schemas.microsoft.com/office/powerpoint/2010/main" val="3850778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BD0A5CE-362F-4793-BDCB-AE529B0A7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978" y="914641"/>
            <a:ext cx="4485514" cy="846324"/>
          </a:xfrm>
          <a:prstGeom prst="rect">
            <a:avLst/>
          </a:prstGeom>
        </p:spPr>
      </p:pic>
      <p:graphicFrame>
        <p:nvGraphicFramePr>
          <p:cNvPr id="6" name="Tabla 3">
            <a:extLst>
              <a:ext uri="{FF2B5EF4-FFF2-40B4-BE49-F238E27FC236}">
                <a16:creationId xmlns:a16="http://schemas.microsoft.com/office/drawing/2014/main" id="{88A9428E-A081-4C63-8525-7E81715B3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956845"/>
              </p:ext>
            </p:extLst>
          </p:nvPr>
        </p:nvGraphicFramePr>
        <p:xfrm>
          <a:off x="741013" y="2777700"/>
          <a:ext cx="6256934" cy="239089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28467">
                  <a:extLst>
                    <a:ext uri="{9D8B030D-6E8A-4147-A177-3AD203B41FA5}">
                      <a16:colId xmlns:a16="http://schemas.microsoft.com/office/drawing/2014/main" val="3998453781"/>
                    </a:ext>
                  </a:extLst>
                </a:gridCol>
                <a:gridCol w="3128467">
                  <a:extLst>
                    <a:ext uri="{9D8B030D-6E8A-4147-A177-3AD203B41FA5}">
                      <a16:colId xmlns:a16="http://schemas.microsoft.com/office/drawing/2014/main" val="2902858297"/>
                    </a:ext>
                  </a:extLst>
                </a:gridCol>
              </a:tblGrid>
              <a:tr h="477032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Actividad </a:t>
                      </a:r>
                      <a:endParaRPr lang="es-CO" sz="16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Porcentaje </a:t>
                      </a:r>
                      <a:endParaRPr lang="es-CO" sz="16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123888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Parcial 1 </a:t>
                      </a:r>
                      <a:endParaRPr lang="es-CO" sz="16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25%</a:t>
                      </a:r>
                      <a:endParaRPr lang="es-CO" sz="16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633935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Parcial 2</a:t>
                      </a:r>
                      <a:endParaRPr lang="es-CO" sz="16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25%</a:t>
                      </a:r>
                      <a:endParaRPr kumimoji="0" lang="es-CO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494654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Laboratorios </a:t>
                      </a:r>
                      <a:endParaRPr lang="es-CO" sz="16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25%</a:t>
                      </a:r>
                      <a:endParaRPr kumimoji="0" lang="es-CO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446639"/>
                  </a:ext>
                </a:extLst>
              </a:tr>
              <a:tr h="699297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Controles y tareas</a:t>
                      </a:r>
                      <a:endParaRPr lang="es-CO" sz="16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6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25%</a:t>
                      </a:r>
                      <a:endParaRPr kumimoji="0" lang="es-CO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120424"/>
                  </a:ext>
                </a:extLst>
              </a:tr>
            </a:tbl>
          </a:graphicData>
        </a:graphic>
      </p:graphicFrame>
      <p:pic>
        <p:nvPicPr>
          <p:cNvPr id="7" name="Picture 2" descr="Hasta Homero usa memes de Los Simpsons en sus conversaciones - La Tercera">
            <a:extLst>
              <a:ext uri="{FF2B5EF4-FFF2-40B4-BE49-F238E27FC236}">
                <a16:creationId xmlns:a16="http://schemas.microsoft.com/office/drawing/2014/main" id="{FB47D145-AAF1-4C79-AEA3-18CF8B5700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535" y="2701265"/>
            <a:ext cx="3815653" cy="254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8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197437" y="559031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Analógica vs Digital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AD67CF8-6127-47A3-9539-7E39F6AA9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78" y="1769708"/>
            <a:ext cx="9205758" cy="46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9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334153" y="0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Sistemas analógicos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847E947-CAD9-450B-A40E-08B631747F2E}"/>
              </a:ext>
            </a:extLst>
          </p:cNvPr>
          <p:cNvSpPr txBox="1"/>
          <p:nvPr/>
        </p:nvSpPr>
        <p:spPr>
          <a:xfrm>
            <a:off x="947955" y="1366502"/>
            <a:ext cx="1067918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Las magnitudes de la señal se representan mediante variables continuas.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Contiene dispositivos que manipulan cantidades físicas representadas en forma analógica.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/>
              <a:t>Los datos que forman parte de la naturaleza son de origen analógico: la temperatura, la distancia, el sonido, voltaje, imágenes, etc.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70166B-FCC5-482C-BEF8-720E9D358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003" y="4323195"/>
            <a:ext cx="2256335" cy="225633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31E205D-6B85-4816-89DE-4AEAB100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166" y="4323194"/>
            <a:ext cx="2256335" cy="225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0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230993" y="349307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Sistemas digitales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F249C3-6FC9-4253-ABD6-9C417786BB0A}"/>
              </a:ext>
            </a:extLst>
          </p:cNvPr>
          <p:cNvSpPr txBox="1"/>
          <p:nvPr/>
        </p:nvSpPr>
        <p:spPr>
          <a:xfrm>
            <a:off x="5080044" y="1883117"/>
            <a:ext cx="662298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3200" dirty="0"/>
              <a:t>Las cantidades físicas están representadas de forma digital; es decir, toma valores discretos.</a:t>
            </a:r>
          </a:p>
          <a:p>
            <a:pPr algn="just"/>
            <a:endParaRPr lang="es-CO" sz="3200" dirty="0"/>
          </a:p>
          <a:p>
            <a:pPr algn="just"/>
            <a:r>
              <a:rPr lang="es-CO" sz="3200" dirty="0"/>
              <a:t>Los aparatos digitales transmiten información por medio de números o dígitos, por ejemplo un reloj o una calculadora.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845FDF-18E6-48AB-8951-9DCA1AFDC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32" y="1883117"/>
            <a:ext cx="4009390" cy="402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48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250503" y="-137256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Sistemas digitales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4AFBCEE-54CA-4C93-819F-4EF435ADFAB7}"/>
              </a:ext>
            </a:extLst>
          </p:cNvPr>
          <p:cNvSpPr txBox="1"/>
          <p:nvPr/>
        </p:nvSpPr>
        <p:spPr>
          <a:xfrm>
            <a:off x="506137" y="1232602"/>
            <a:ext cx="520154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CO" sz="2400" b="1" dirty="0">
                <a:solidFill>
                  <a:srgbClr val="0070C0"/>
                </a:solidFill>
                <a:cs typeface="Arial" panose="020B0604020202020204" pitchFamily="34" charset="0"/>
              </a:rPr>
              <a:t>Ventajas</a:t>
            </a:r>
          </a:p>
          <a:p>
            <a:endParaRPr lang="es-CO" sz="2000" dirty="0">
              <a:cs typeface="Arial" panose="020B0604020202020204" pitchFamily="34" charset="0"/>
            </a:endParaRPr>
          </a:p>
          <a:p>
            <a:pPr algn="just"/>
            <a:r>
              <a:rPr lang="es-CO" sz="2000" dirty="0">
                <a:cs typeface="Arial" panose="020B0604020202020204" pitchFamily="34" charset="0"/>
              </a:rPr>
              <a:t>Los sistemas digitales generalmente son más fáciles de diseñar.</a:t>
            </a:r>
          </a:p>
          <a:p>
            <a:pPr algn="just"/>
            <a:endParaRPr lang="es-CO" sz="2000" dirty="0">
              <a:cs typeface="Arial" panose="020B0604020202020204" pitchFamily="34" charset="0"/>
            </a:endParaRPr>
          </a:p>
          <a:p>
            <a:pPr algn="just"/>
            <a:r>
              <a:rPr lang="es-CO" sz="2000" dirty="0">
                <a:cs typeface="Arial" panose="020B0604020202020204" pitchFamily="34" charset="0"/>
              </a:rPr>
              <a:t>Facilidad para almacenar la información.</a:t>
            </a:r>
          </a:p>
          <a:p>
            <a:pPr algn="just"/>
            <a:endParaRPr lang="es-CO" sz="2000" dirty="0">
              <a:cs typeface="Arial" panose="020B0604020202020204" pitchFamily="34" charset="0"/>
            </a:endParaRPr>
          </a:p>
          <a:p>
            <a:pPr algn="just"/>
            <a:r>
              <a:rPr lang="es-CO" sz="2000" dirty="0">
                <a:cs typeface="Arial" panose="020B0604020202020204" pitchFamily="34" charset="0"/>
              </a:rPr>
              <a:t>Mayor exactitud y precisión.</a:t>
            </a:r>
          </a:p>
          <a:p>
            <a:pPr algn="just"/>
            <a:endParaRPr lang="es-CO" sz="2000" dirty="0">
              <a:cs typeface="Arial" panose="020B0604020202020204" pitchFamily="34" charset="0"/>
            </a:endParaRPr>
          </a:p>
          <a:p>
            <a:pPr algn="just"/>
            <a:r>
              <a:rPr lang="es-CO" sz="2000" dirty="0">
                <a:cs typeface="Arial" panose="020B0604020202020204" pitchFamily="34" charset="0"/>
              </a:rPr>
              <a:t>Programación de la operación.</a:t>
            </a:r>
          </a:p>
          <a:p>
            <a:pPr algn="just"/>
            <a:endParaRPr lang="es-CO" sz="2000" dirty="0">
              <a:cs typeface="Arial" panose="020B0604020202020204" pitchFamily="34" charset="0"/>
            </a:endParaRPr>
          </a:p>
          <a:p>
            <a:pPr algn="just"/>
            <a:r>
              <a:rPr lang="es-CO" sz="2000" dirty="0">
                <a:cs typeface="Arial" panose="020B0604020202020204" pitchFamily="34" charset="0"/>
              </a:rPr>
              <a:t>Los circuitos digitales se afectan menos por el ruido.</a:t>
            </a:r>
          </a:p>
          <a:p>
            <a:pPr algn="just"/>
            <a:endParaRPr lang="es-CO" sz="2000" dirty="0">
              <a:cs typeface="Arial" panose="020B0604020202020204" pitchFamily="34" charset="0"/>
            </a:endParaRPr>
          </a:p>
          <a:p>
            <a:pPr algn="just"/>
            <a:r>
              <a:rPr lang="es-CO" sz="2000" dirty="0">
                <a:cs typeface="Arial" panose="020B0604020202020204" pitchFamily="34" charset="0"/>
              </a:rPr>
              <a:t>Se pueden fabricar más circuitos con sistemas integrado.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EC3E3CF-305B-4C14-BEE3-225EE16AE96D}"/>
              </a:ext>
            </a:extLst>
          </p:cNvPr>
          <p:cNvSpPr txBox="1"/>
          <p:nvPr/>
        </p:nvSpPr>
        <p:spPr>
          <a:xfrm>
            <a:off x="6325411" y="1299714"/>
            <a:ext cx="5514174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ctr">
              <a:buNone/>
            </a:pPr>
            <a:r>
              <a:rPr lang="es-CO" sz="2400" b="1" dirty="0">
                <a:solidFill>
                  <a:srgbClr val="0070C0"/>
                </a:solidFill>
                <a:cs typeface="Arial" panose="020B0604020202020204" pitchFamily="34" charset="0"/>
              </a:rPr>
              <a:t>Desventajas</a:t>
            </a:r>
          </a:p>
          <a:p>
            <a:pPr algn="just"/>
            <a:endParaRPr lang="es-CO" dirty="0">
              <a:latin typeface="Trebuchet MS" panose="020B0603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dirty="0">
                <a:cs typeface="Arial" panose="020B0604020202020204" pitchFamily="34" charset="0"/>
              </a:rPr>
              <a:t>El mundo real es analógico: la temperatura, la presión, la posición, la velocidad, el nivel de un líquido, la rapidez de flujo entre otras.</a:t>
            </a:r>
          </a:p>
          <a:p>
            <a:pPr algn="just"/>
            <a:endParaRPr lang="es-CO" dirty="0">
              <a:cs typeface="Arial" panose="020B0604020202020204" pitchFamily="34" charset="0"/>
            </a:endParaRPr>
          </a:p>
          <a:p>
            <a:pPr algn="just"/>
            <a:r>
              <a:rPr lang="es-CO" dirty="0">
                <a:cs typeface="Arial" panose="020B0604020202020204" pitchFamily="34" charset="0"/>
              </a:rPr>
              <a:t>La naturaleza analógica del mundo requiere de un gasto de tiempo en conversiones:</a:t>
            </a:r>
          </a:p>
          <a:p>
            <a:pPr indent="0" algn="just">
              <a:buNone/>
            </a:pPr>
            <a:endParaRPr lang="es-CO" dirty="0">
              <a:cs typeface="Arial" panose="020B0604020202020204" pitchFamily="34" charset="0"/>
            </a:endParaRPr>
          </a:p>
          <a:p>
            <a:pPr algn="just"/>
            <a:r>
              <a:rPr lang="es-CO" dirty="0">
                <a:cs typeface="Arial" panose="020B0604020202020204" pitchFamily="34" charset="0"/>
              </a:rPr>
              <a:t>Convertir la variable física a una señal eléctrica (analógica).</a:t>
            </a:r>
          </a:p>
          <a:p>
            <a:pPr algn="just"/>
            <a:endParaRPr lang="es-CO" dirty="0">
              <a:cs typeface="Arial" panose="020B0604020202020204" pitchFamily="34" charset="0"/>
            </a:endParaRPr>
          </a:p>
          <a:p>
            <a:pPr algn="just"/>
            <a:r>
              <a:rPr lang="es-CO" dirty="0">
                <a:cs typeface="Arial" panose="020B0604020202020204" pitchFamily="34" charset="0"/>
              </a:rPr>
              <a:t>Convertir la señal analógica a digital.</a:t>
            </a:r>
          </a:p>
          <a:p>
            <a:pPr algn="just"/>
            <a:endParaRPr lang="es-CO" dirty="0">
              <a:cs typeface="Arial" panose="020B0604020202020204" pitchFamily="34" charset="0"/>
            </a:endParaRPr>
          </a:p>
          <a:p>
            <a:pPr algn="just"/>
            <a:r>
              <a:rPr lang="es-CO" dirty="0">
                <a:cs typeface="Arial" panose="020B0604020202020204" pitchFamily="34" charset="0"/>
              </a:rPr>
              <a:t>Procesar (en funcionamiento) la información digital.</a:t>
            </a:r>
          </a:p>
          <a:p>
            <a:pPr algn="just"/>
            <a:endParaRPr lang="es-CO" dirty="0">
              <a:cs typeface="Arial" panose="020B0604020202020204" pitchFamily="34" charset="0"/>
            </a:endParaRPr>
          </a:p>
          <a:p>
            <a:pPr algn="just"/>
            <a:r>
              <a:rPr lang="es-CO" dirty="0">
                <a:cs typeface="Arial" panose="020B0604020202020204" pitchFamily="34" charset="0"/>
              </a:rPr>
              <a:t>Convertir la salida digital para actuar sobre el mundo real análogo.</a:t>
            </a:r>
          </a:p>
        </p:txBody>
      </p:sp>
    </p:spTree>
    <p:extLst>
      <p:ext uri="{BB962C8B-B14F-4D97-AF65-F5344CB8AC3E}">
        <p14:creationId xmlns:p14="http://schemas.microsoft.com/office/powerpoint/2010/main" val="717481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2">
            <a:extLst>
              <a:ext uri="{FF2B5EF4-FFF2-40B4-BE49-F238E27FC236}">
                <a16:creationId xmlns:a16="http://schemas.microsoft.com/office/drawing/2014/main" id="{78AFADCC-6BC1-F34A-B307-DB168040A78B}"/>
              </a:ext>
            </a:extLst>
          </p:cNvPr>
          <p:cNvSpPr txBox="1">
            <a:spLocks/>
          </p:cNvSpPr>
          <p:nvPr/>
        </p:nvSpPr>
        <p:spPr>
          <a:xfrm>
            <a:off x="1197437" y="559031"/>
            <a:ext cx="9523694" cy="16379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560"/>
              </a:lnSpc>
            </a:pPr>
            <a:r>
              <a:rPr lang="es-E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Sistema digital de temperatura </a:t>
            </a:r>
          </a:p>
        </p:txBody>
      </p:sp>
      <p:pic>
        <p:nvPicPr>
          <p:cNvPr id="3" name="Marcador de contenido 3">
            <a:extLst>
              <a:ext uri="{FF2B5EF4-FFF2-40B4-BE49-F238E27FC236}">
                <a16:creationId xmlns:a16="http://schemas.microsoft.com/office/drawing/2014/main" id="{73024B2D-9778-4946-ABC7-8612C7CF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21" y="2053070"/>
            <a:ext cx="9590835" cy="35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380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ICESI">
      <a:dk1>
        <a:sysClr val="windowText" lastClr="000000"/>
      </a:dk1>
      <a:lt1>
        <a:sysClr val="window" lastClr="FFFFFF"/>
      </a:lt1>
      <a:dk2>
        <a:srgbClr val="0060A9"/>
      </a:dk2>
      <a:lt2>
        <a:srgbClr val="E7E6E6"/>
      </a:lt2>
      <a:accent1>
        <a:srgbClr val="94CAF3"/>
      </a:accent1>
      <a:accent2>
        <a:srgbClr val="00AABD"/>
      </a:accent2>
      <a:accent3>
        <a:srgbClr val="EA5B38"/>
      </a:accent3>
      <a:accent4>
        <a:srgbClr val="FFD149"/>
      </a:accent4>
      <a:accent5>
        <a:srgbClr val="002C81"/>
      </a:accent5>
      <a:accent6>
        <a:srgbClr val="82BA26"/>
      </a:accent6>
      <a:hlink>
        <a:srgbClr val="00B0F0"/>
      </a:hlink>
      <a:folHlink>
        <a:srgbClr val="5B9BD5"/>
      </a:folHlink>
    </a:clrScheme>
    <a:fontScheme name="ICESI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8bd1296-cf60-41d6-b01a-96e80ba78a0e" xsi:nil="true"/>
    <lcf76f155ced4ddcb4097134ff3c332f xmlns="54fca525-61d1-49a2-a95d-d005d4b799d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8BEA2B0E260D14E9E3A8C9B99374DFD" ma:contentTypeVersion="9" ma:contentTypeDescription="Crear nuevo documento." ma:contentTypeScope="" ma:versionID="205d1ddb4c394aaf8c95ecca38a9438f">
  <xsd:schema xmlns:xsd="http://www.w3.org/2001/XMLSchema" xmlns:xs="http://www.w3.org/2001/XMLSchema" xmlns:p="http://schemas.microsoft.com/office/2006/metadata/properties" xmlns:ns2="54fca525-61d1-49a2-a95d-d005d4b799d2" xmlns:ns3="88bd1296-cf60-41d6-b01a-96e80ba78a0e" targetNamespace="http://schemas.microsoft.com/office/2006/metadata/properties" ma:root="true" ma:fieldsID="350d83f3752da93d9834fbbf546323c1" ns2:_="" ns3:_="">
    <xsd:import namespace="54fca525-61d1-49a2-a95d-d005d4b799d2"/>
    <xsd:import namespace="88bd1296-cf60-41d6-b01a-96e80ba78a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fca525-61d1-49a2-a95d-d005d4b799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quetas de imagen" ma:readOnly="false" ma:fieldId="{5cf76f15-5ced-4ddc-b409-7134ff3c332f}" ma:taxonomyMulti="true" ma:sspId="8a37e28e-12b5-4fa1-a817-aeba67de8d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bd1296-cf60-41d6-b01a-96e80ba78a0e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Columna global de taxonomía" ma:hidden="true" ma:list="{57ee8e0f-0fef-452e-8991-ba32a6461e3b}" ma:internalName="TaxCatchAll" ma:showField="CatchAllData" ma:web="88bd1296-cf60-41d6-b01a-96e80ba78a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B7554F-51E2-46BF-BDFD-EFC6CB8B7F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1ECCD9-3700-46AB-9941-6FF472C0DF5F}">
  <ds:schemaRefs>
    <ds:schemaRef ds:uri="http://schemas.microsoft.com/office/2006/metadata/properties"/>
    <ds:schemaRef ds:uri="http://schemas.microsoft.com/office/infopath/2007/PartnerControls"/>
    <ds:schemaRef ds:uri="88bd1296-cf60-41d6-b01a-96e80ba78a0e"/>
    <ds:schemaRef ds:uri="54fca525-61d1-49a2-a95d-d005d4b799d2"/>
  </ds:schemaRefs>
</ds:datastoreItem>
</file>

<file path=customXml/itemProps3.xml><?xml version="1.0" encoding="utf-8"?>
<ds:datastoreItem xmlns:ds="http://schemas.openxmlformats.org/officeDocument/2006/customXml" ds:itemID="{90ABF684-52D3-4038-96FA-E6B5C678E2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fca525-61d1-49a2-a95d-d005d4b799d2"/>
    <ds:schemaRef ds:uri="88bd1296-cf60-41d6-b01a-96e80ba78a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14176</TotalTime>
  <Words>1446</Words>
  <Application>Microsoft Office PowerPoint</Application>
  <PresentationFormat>Panorámica</PresentationFormat>
  <Paragraphs>266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 Math</vt:lpstr>
      <vt:lpstr>Segoe UI</vt:lpstr>
      <vt:lpstr>Segoe UI Light</vt:lpstr>
      <vt:lpstr>Segoe UI Symbol</vt:lpstr>
      <vt:lpstr>Trebuchet MS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Icesi</dc:title>
  <dc:creator>Francisco Piedrahita</dc:creator>
  <cp:lastModifiedBy>Juan Palacios</cp:lastModifiedBy>
  <cp:revision>1035</cp:revision>
  <dcterms:created xsi:type="dcterms:W3CDTF">2021-03-07T02:33:19Z</dcterms:created>
  <dcterms:modified xsi:type="dcterms:W3CDTF">2024-08-01T14:38:47Z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0x01010008BEA2B0E260D14E9E3A8C9B99374DFD</vt:lpwstr>
  </property>
</Properties>
</file>